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Lst>
  <p:sldSz cx="7772400" cy="100584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01" name="Shape 101"/>
          <p:cNvSpPr/>
          <p:nvPr>
            <p:ph type="sldImg"/>
          </p:nvPr>
        </p:nvSpPr>
        <p:spPr>
          <a:xfrm>
            <a:off x="1143000" y="685800"/>
            <a:ext cx="4572000" cy="3429000"/>
          </a:xfrm>
          <a:prstGeom prst="rect">
            <a:avLst/>
          </a:prstGeom>
        </p:spPr>
        <p:txBody>
          <a:bodyPr/>
          <a:lstStyle/>
          <a:p>
            <a:pPr/>
          </a:p>
        </p:txBody>
      </p:sp>
      <p:sp>
        <p:nvSpPr>
          <p:cNvPr id="102" name="Shape 10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venir Book"/>
      </a:defRPr>
    </a:lvl1pPr>
    <a:lvl2pPr indent="228600" latinLnBrk="0">
      <a:defRPr sz="1200">
        <a:latin typeface="+mn-lt"/>
        <a:ea typeface="+mn-ea"/>
        <a:cs typeface="+mn-cs"/>
        <a:sym typeface="Avenir Book"/>
      </a:defRPr>
    </a:lvl2pPr>
    <a:lvl3pPr indent="457200" latinLnBrk="0">
      <a:defRPr sz="1200">
        <a:latin typeface="+mn-lt"/>
        <a:ea typeface="+mn-ea"/>
        <a:cs typeface="+mn-cs"/>
        <a:sym typeface="Avenir Book"/>
      </a:defRPr>
    </a:lvl3pPr>
    <a:lvl4pPr indent="685800" latinLnBrk="0">
      <a:defRPr sz="1200">
        <a:latin typeface="+mn-lt"/>
        <a:ea typeface="+mn-ea"/>
        <a:cs typeface="+mn-cs"/>
        <a:sym typeface="Avenir Book"/>
      </a:defRPr>
    </a:lvl4pPr>
    <a:lvl5pPr indent="914400" latinLnBrk="0">
      <a:defRPr sz="1200">
        <a:latin typeface="+mn-lt"/>
        <a:ea typeface="+mn-ea"/>
        <a:cs typeface="+mn-cs"/>
        <a:sym typeface="Avenir Book"/>
      </a:defRPr>
    </a:lvl5pPr>
    <a:lvl6pPr indent="1143000" latinLnBrk="0">
      <a:defRPr sz="1200">
        <a:latin typeface="+mn-lt"/>
        <a:ea typeface="+mn-ea"/>
        <a:cs typeface="+mn-cs"/>
        <a:sym typeface="Avenir Book"/>
      </a:defRPr>
    </a:lvl6pPr>
    <a:lvl7pPr indent="1371600" latinLnBrk="0">
      <a:defRPr sz="1200">
        <a:latin typeface="+mn-lt"/>
        <a:ea typeface="+mn-ea"/>
        <a:cs typeface="+mn-cs"/>
        <a:sym typeface="Avenir Book"/>
      </a:defRPr>
    </a:lvl7pPr>
    <a:lvl8pPr indent="1600200" latinLnBrk="0">
      <a:defRPr sz="1200">
        <a:latin typeface="+mn-lt"/>
        <a:ea typeface="+mn-ea"/>
        <a:cs typeface="+mn-cs"/>
        <a:sym typeface="Avenir Book"/>
      </a:defRPr>
    </a:lvl8pPr>
    <a:lvl9pPr indent="1828800" latinLnBrk="0">
      <a:defRPr sz="1200">
        <a:latin typeface="+mn-lt"/>
        <a:ea typeface="+mn-ea"/>
        <a:cs typeface="+mn-cs"/>
        <a:sym typeface="Avenir Book"/>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582930" y="1646133"/>
            <a:ext cx="6606541" cy="3501815"/>
          </a:xfrm>
          <a:prstGeom prst="rect">
            <a:avLst/>
          </a:prstGeom>
        </p:spPr>
        <p:txBody>
          <a:bodyPr anchor="b"/>
          <a:lstStyle>
            <a:lvl1pPr algn="ctr">
              <a:defRPr sz="5100"/>
            </a:lvl1pPr>
          </a:lstStyle>
          <a:p>
            <a:pPr/>
            <a:r>
              <a:t>Title Text</a:t>
            </a:r>
          </a:p>
        </p:txBody>
      </p:sp>
      <p:sp>
        <p:nvSpPr>
          <p:cNvPr id="12" name="Body Level One…"/>
          <p:cNvSpPr txBox="1"/>
          <p:nvPr>
            <p:ph type="body" sz="quarter" idx="1"/>
          </p:nvPr>
        </p:nvSpPr>
        <p:spPr>
          <a:xfrm>
            <a:off x="971550" y="5282989"/>
            <a:ext cx="5829300" cy="2428455"/>
          </a:xfrm>
          <a:prstGeom prst="rect">
            <a:avLst/>
          </a:prstGeom>
        </p:spPr>
        <p:txBody>
          <a:bodyPr/>
          <a:lstStyle>
            <a:lvl1pPr marL="0" indent="0" algn="ctr">
              <a:buSzTx/>
              <a:buFontTx/>
              <a:buNone/>
              <a:defRPr sz="2000"/>
            </a:lvl1pPr>
            <a:lvl2pPr marL="0" indent="0" algn="ctr">
              <a:buSzTx/>
              <a:buFontTx/>
              <a:buNone/>
              <a:defRPr sz="2000"/>
            </a:lvl2pPr>
            <a:lvl3pPr marL="0" indent="0" algn="ctr">
              <a:buSzTx/>
              <a:buFontTx/>
              <a:buNone/>
              <a:defRPr sz="2000"/>
            </a:lvl3pPr>
            <a:lvl4pPr marL="0" indent="0" algn="ctr">
              <a:buSzTx/>
              <a:buFontTx/>
              <a:buNone/>
              <a:defRPr sz="2000"/>
            </a:lvl4pPr>
            <a:lvl5pPr marL="0" indent="0" algn="ctr">
              <a:buSzTx/>
              <a:buFontTx/>
              <a:buNone/>
              <a:defRPr sz="20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92" name="Title Text"/>
          <p:cNvSpPr txBox="1"/>
          <p:nvPr>
            <p:ph type="title"/>
          </p:nvPr>
        </p:nvSpPr>
        <p:spPr>
          <a:xfrm>
            <a:off x="535363" y="670559"/>
            <a:ext cx="2506804" cy="2346962"/>
          </a:xfrm>
          <a:prstGeom prst="rect">
            <a:avLst/>
          </a:prstGeom>
        </p:spPr>
        <p:txBody>
          <a:bodyPr lIns="45699" tIns="45699" rIns="45699" bIns="45699" anchor="b"/>
          <a:lstStyle>
            <a:lvl1pPr defTabSz="914400">
              <a:defRPr sz="2700">
                <a:latin typeface="Avenir Roman"/>
                <a:ea typeface="Avenir Roman"/>
                <a:cs typeface="Avenir Roman"/>
                <a:sym typeface="Avenir Roman"/>
              </a:defRPr>
            </a:lvl1pPr>
          </a:lstStyle>
          <a:p>
            <a:pPr/>
            <a:r>
              <a:t>Title Text</a:t>
            </a:r>
          </a:p>
        </p:txBody>
      </p:sp>
      <p:sp>
        <p:nvSpPr>
          <p:cNvPr id="93" name="Google Shape;42;p22"/>
          <p:cNvSpPr/>
          <p:nvPr>
            <p:ph type="pic" sz="half" idx="21"/>
          </p:nvPr>
        </p:nvSpPr>
        <p:spPr>
          <a:xfrm>
            <a:off x="3304282" y="1448226"/>
            <a:ext cx="3934779" cy="7147984"/>
          </a:xfrm>
          <a:prstGeom prst="rect">
            <a:avLst/>
          </a:prstGeom>
        </p:spPr>
        <p:txBody>
          <a:bodyPr lIns="91439" tIns="45719" rIns="91439" bIns="45719">
            <a:noAutofit/>
          </a:bodyPr>
          <a:lstStyle/>
          <a:p>
            <a:pPr/>
          </a:p>
        </p:txBody>
      </p:sp>
      <p:sp>
        <p:nvSpPr>
          <p:cNvPr id="94" name="Body Level One…"/>
          <p:cNvSpPr txBox="1"/>
          <p:nvPr>
            <p:ph type="body" sz="quarter" idx="1"/>
          </p:nvPr>
        </p:nvSpPr>
        <p:spPr>
          <a:xfrm>
            <a:off x="535363" y="3017520"/>
            <a:ext cx="2506804" cy="5590331"/>
          </a:xfrm>
          <a:prstGeom prst="rect">
            <a:avLst/>
          </a:prstGeom>
        </p:spPr>
        <p:txBody>
          <a:bodyPr lIns="45699" tIns="45699" rIns="45699" bIns="45699"/>
          <a:lstStyle>
            <a:lvl1pPr marL="228600" indent="0" defTabSz="914400">
              <a:buSzTx/>
              <a:buFontTx/>
              <a:buNone/>
              <a:defRPr sz="1300">
                <a:latin typeface="Avenir Roman"/>
                <a:ea typeface="Avenir Roman"/>
                <a:cs typeface="Avenir Roman"/>
                <a:sym typeface="Avenir Roman"/>
              </a:defRPr>
            </a:lvl1pPr>
            <a:lvl2pPr marL="228600" indent="457200" defTabSz="914400">
              <a:buSzTx/>
              <a:buFontTx/>
              <a:buNone/>
              <a:defRPr sz="1300">
                <a:latin typeface="Avenir Roman"/>
                <a:ea typeface="Avenir Roman"/>
                <a:cs typeface="Avenir Roman"/>
                <a:sym typeface="Avenir Roman"/>
              </a:defRPr>
            </a:lvl2pPr>
            <a:lvl3pPr marL="228600" indent="914400" defTabSz="914400">
              <a:buSzTx/>
              <a:buFontTx/>
              <a:buNone/>
              <a:defRPr sz="1300">
                <a:latin typeface="Avenir Roman"/>
                <a:ea typeface="Avenir Roman"/>
                <a:cs typeface="Avenir Roman"/>
                <a:sym typeface="Avenir Roman"/>
              </a:defRPr>
            </a:lvl3pPr>
            <a:lvl4pPr marL="228600" indent="1371600" defTabSz="914400">
              <a:buSzTx/>
              <a:buFontTx/>
              <a:buNone/>
              <a:defRPr sz="1300">
                <a:latin typeface="Avenir Roman"/>
                <a:ea typeface="Avenir Roman"/>
                <a:cs typeface="Avenir Roman"/>
                <a:sym typeface="Avenir Roman"/>
              </a:defRPr>
            </a:lvl4pPr>
            <a:lvl5pPr marL="228600" indent="1828800" defTabSz="914400">
              <a:buSzTx/>
              <a:buFontTx/>
              <a:buNone/>
              <a:defRPr sz="1300">
                <a:latin typeface="Avenir Roman"/>
                <a:ea typeface="Avenir Roman"/>
                <a:cs typeface="Avenir Roman"/>
                <a:sym typeface="Avenir Roman"/>
              </a:defRPr>
            </a:lvl5pPr>
          </a:lstStyle>
          <a:p>
            <a:pPr/>
            <a:r>
              <a:t>Body Level One</a:t>
            </a:r>
          </a:p>
          <a:p>
            <a:pPr lvl="1"/>
            <a:r>
              <a:t>Body Level Two</a:t>
            </a:r>
          </a:p>
          <a:p>
            <a:pPr lvl="2"/>
            <a:r>
              <a:t>Body Level Three</a:t>
            </a:r>
          </a:p>
          <a:p>
            <a:pPr lvl="3"/>
            <a:r>
              <a:t>Body Level Four</a:t>
            </a:r>
          </a:p>
          <a:p>
            <a:pPr lvl="4"/>
            <a:r>
              <a:t>Body Level Five</a:t>
            </a:r>
          </a:p>
        </p:txBody>
      </p:sp>
      <p:sp>
        <p:nvSpPr>
          <p:cNvPr id="95" name="Slide Number"/>
          <p:cNvSpPr txBox="1"/>
          <p:nvPr>
            <p:ph type="sldNum" sz="quarter" idx="2"/>
          </p:nvPr>
        </p:nvSpPr>
        <p:spPr>
          <a:xfrm>
            <a:off x="6992725" y="9455806"/>
            <a:ext cx="245325" cy="269201"/>
          </a:xfrm>
          <a:prstGeom prst="rect">
            <a:avLst/>
          </a:prstGeom>
        </p:spPr>
        <p:txBody>
          <a:bodyPr lIns="45699" tIns="45699" rIns="45699" bIns="45699"/>
          <a:lstStyle>
            <a:lvl1pPr defTabSz="914400">
              <a:defRPr>
                <a:latin typeface="Avenir Roman"/>
                <a:ea typeface="Avenir Roman"/>
                <a:cs typeface="Avenir Roman"/>
                <a:sym typeface="Avenir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530304" y="2507618"/>
            <a:ext cx="6703698" cy="4184016"/>
          </a:xfrm>
          <a:prstGeom prst="rect">
            <a:avLst/>
          </a:prstGeom>
        </p:spPr>
        <p:txBody>
          <a:bodyPr anchor="b"/>
          <a:lstStyle>
            <a:lvl1pPr>
              <a:defRPr sz="5100"/>
            </a:lvl1pPr>
          </a:lstStyle>
          <a:p>
            <a:pPr/>
            <a:r>
              <a:t>Title Text</a:t>
            </a:r>
          </a:p>
        </p:txBody>
      </p:sp>
      <p:sp>
        <p:nvSpPr>
          <p:cNvPr id="30" name="Body Level One…"/>
          <p:cNvSpPr txBox="1"/>
          <p:nvPr>
            <p:ph type="body" sz="quarter" idx="1"/>
          </p:nvPr>
        </p:nvSpPr>
        <p:spPr>
          <a:xfrm>
            <a:off x="530304" y="6731213"/>
            <a:ext cx="6703698" cy="2200278"/>
          </a:xfrm>
          <a:prstGeom prst="rect">
            <a:avLst/>
          </a:prstGeom>
        </p:spPr>
        <p:txBody>
          <a:bodyPr/>
          <a:lstStyle>
            <a:lvl1pPr marL="0" indent="0">
              <a:buSzTx/>
              <a:buFontTx/>
              <a:buNone/>
              <a:defRPr sz="2000"/>
            </a:lvl1pPr>
            <a:lvl2pPr marL="0" indent="0">
              <a:buSzTx/>
              <a:buFontTx/>
              <a:buNone/>
              <a:defRPr sz="2000"/>
            </a:lvl2pPr>
            <a:lvl3pPr marL="0" indent="0">
              <a:buSzTx/>
              <a:buFontTx/>
              <a:buNone/>
              <a:defRPr sz="2000"/>
            </a:lvl3pPr>
            <a:lvl4pPr marL="0" indent="0">
              <a:buSzTx/>
              <a:buFontTx/>
              <a:buNone/>
              <a:defRPr sz="2000"/>
            </a:lvl4pPr>
            <a:lvl5pPr marL="0" indent="0">
              <a:buSzTx/>
              <a:buFontTx/>
              <a:buNone/>
              <a:defRPr sz="20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534351" y="2677584"/>
            <a:ext cx="3303274" cy="6381964"/>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535363" y="535519"/>
            <a:ext cx="6703698" cy="1944161"/>
          </a:xfrm>
          <a:prstGeom prst="rect">
            <a:avLst/>
          </a:prstGeom>
        </p:spPr>
        <p:txBody>
          <a:bodyPr/>
          <a:lstStyle/>
          <a:p>
            <a:pPr/>
            <a:r>
              <a:t>Title Text</a:t>
            </a:r>
          </a:p>
        </p:txBody>
      </p:sp>
      <p:sp>
        <p:nvSpPr>
          <p:cNvPr id="48" name="Body Level One…"/>
          <p:cNvSpPr txBox="1"/>
          <p:nvPr>
            <p:ph type="body" sz="quarter" idx="1"/>
          </p:nvPr>
        </p:nvSpPr>
        <p:spPr>
          <a:xfrm>
            <a:off x="535366" y="2465706"/>
            <a:ext cx="3288089" cy="1208408"/>
          </a:xfrm>
          <a:prstGeom prst="rect">
            <a:avLst/>
          </a:prstGeom>
        </p:spPr>
        <p:txBody>
          <a:bodyPr anchor="b"/>
          <a:lstStyle>
            <a:lvl1pPr marL="0" indent="0">
              <a:buSzTx/>
              <a:buFontTx/>
              <a:buNone/>
              <a:defRPr sz="2000">
                <a:latin typeface="Avenir Heavy"/>
                <a:ea typeface="Avenir Heavy"/>
                <a:cs typeface="Avenir Heavy"/>
                <a:sym typeface="Avenir Heavy"/>
              </a:defRPr>
            </a:lvl1pPr>
            <a:lvl2pPr marL="0" indent="0">
              <a:buSzTx/>
              <a:buFontTx/>
              <a:buNone/>
              <a:defRPr sz="2000">
                <a:latin typeface="Avenir Heavy"/>
                <a:ea typeface="Avenir Heavy"/>
                <a:cs typeface="Avenir Heavy"/>
                <a:sym typeface="Avenir Heavy"/>
              </a:defRPr>
            </a:lvl2pPr>
            <a:lvl3pPr marL="0" indent="0">
              <a:buSzTx/>
              <a:buFontTx/>
              <a:buNone/>
              <a:defRPr sz="2000">
                <a:latin typeface="Avenir Heavy"/>
                <a:ea typeface="Avenir Heavy"/>
                <a:cs typeface="Avenir Heavy"/>
                <a:sym typeface="Avenir Heavy"/>
              </a:defRPr>
            </a:lvl3pPr>
            <a:lvl4pPr marL="0" indent="0">
              <a:buSzTx/>
              <a:buFontTx/>
              <a:buNone/>
              <a:defRPr sz="2000">
                <a:latin typeface="Avenir Heavy"/>
                <a:ea typeface="Avenir Heavy"/>
                <a:cs typeface="Avenir Heavy"/>
                <a:sym typeface="Avenir Heavy"/>
              </a:defRPr>
            </a:lvl4pPr>
            <a:lvl5pPr marL="0" indent="0">
              <a:buSzTx/>
              <a:buFontTx/>
              <a:buNone/>
              <a:defRPr sz="2000">
                <a:latin typeface="Avenir Heavy"/>
                <a:ea typeface="Avenir Heavy"/>
                <a:cs typeface="Avenir Heavy"/>
                <a:sym typeface="Avenir Heavy"/>
              </a:defRPr>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3934778" y="2465706"/>
            <a:ext cx="3304283" cy="1208407"/>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535363" y="670559"/>
            <a:ext cx="2506804" cy="2346962"/>
          </a:xfrm>
          <a:prstGeom prst="rect">
            <a:avLst/>
          </a:prstGeom>
        </p:spPr>
        <p:txBody>
          <a:bodyPr anchor="b"/>
          <a:lstStyle>
            <a:lvl1pPr>
              <a:defRPr sz="2700"/>
            </a:lvl1pPr>
          </a:lstStyle>
          <a:p>
            <a:pPr/>
            <a:r>
              <a:t>Title Text</a:t>
            </a:r>
          </a:p>
        </p:txBody>
      </p:sp>
      <p:sp>
        <p:nvSpPr>
          <p:cNvPr id="73" name="Body Level One…"/>
          <p:cNvSpPr txBox="1"/>
          <p:nvPr>
            <p:ph type="body" sz="half" idx="1"/>
          </p:nvPr>
        </p:nvSpPr>
        <p:spPr>
          <a:xfrm>
            <a:off x="3304282" y="1448226"/>
            <a:ext cx="3934779" cy="7147984"/>
          </a:xfrm>
          <a:prstGeom prst="rect">
            <a:avLst/>
          </a:prstGeom>
        </p:spPr>
        <p:txBody>
          <a:bodyPr/>
          <a:lstStyle>
            <a:lvl1pPr>
              <a:defRPr sz="2700"/>
            </a:lvl1pPr>
            <a:lvl2pPr marL="616723" indent="-228103">
              <a:defRPr sz="2700"/>
            </a:lvl2pPr>
            <a:lvl3pPr marL="1039556" indent="-262318">
              <a:defRPr sz="2700"/>
            </a:lvl3pPr>
            <a:lvl4pPr marL="1474469" indent="-308608">
              <a:defRPr sz="2700"/>
            </a:lvl4pPr>
            <a:lvl5pPr marL="1863088" indent="-308610">
              <a:defRPr sz="27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535363" y="3017518"/>
            <a:ext cx="2506804" cy="5590335"/>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535363" y="670559"/>
            <a:ext cx="2506804" cy="2346962"/>
          </a:xfrm>
          <a:prstGeom prst="rect">
            <a:avLst/>
          </a:prstGeom>
        </p:spPr>
        <p:txBody>
          <a:bodyPr anchor="b"/>
          <a:lstStyle>
            <a:lvl1pPr>
              <a:defRPr sz="2700"/>
            </a:lvl1pPr>
          </a:lstStyle>
          <a:p>
            <a:pPr/>
            <a:r>
              <a:t>Title Text</a:t>
            </a:r>
          </a:p>
        </p:txBody>
      </p:sp>
      <p:sp>
        <p:nvSpPr>
          <p:cNvPr id="83" name="Picture Placeholder 2"/>
          <p:cNvSpPr/>
          <p:nvPr>
            <p:ph type="pic" sz="half" idx="21"/>
          </p:nvPr>
        </p:nvSpPr>
        <p:spPr>
          <a:xfrm>
            <a:off x="3304282" y="1448226"/>
            <a:ext cx="3934779" cy="7147984"/>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535363" y="3017520"/>
            <a:ext cx="2506804" cy="5590331"/>
          </a:xfrm>
          <a:prstGeom prst="rect">
            <a:avLst/>
          </a:prstGeom>
        </p:spPr>
        <p:txBody>
          <a:bodyPr/>
          <a:lstStyle>
            <a:lvl1pPr marL="0" indent="0">
              <a:buSzTx/>
              <a:buFontTx/>
              <a:buNone/>
              <a:defRPr sz="1300"/>
            </a:lvl1pPr>
            <a:lvl2pPr marL="0" indent="0">
              <a:buSzTx/>
              <a:buFontTx/>
              <a:buNone/>
              <a:defRPr sz="1300"/>
            </a:lvl2pPr>
            <a:lvl3pPr marL="0" indent="0">
              <a:buSzTx/>
              <a:buFontTx/>
              <a:buNone/>
              <a:defRPr sz="1300"/>
            </a:lvl3pPr>
            <a:lvl4pPr marL="0" indent="0">
              <a:buSzTx/>
              <a:buFontTx/>
              <a:buNone/>
              <a:defRPr sz="1300"/>
            </a:lvl4pPr>
            <a:lvl5pPr marL="0" indent="0">
              <a:buSzTx/>
              <a:buFontTx/>
              <a:buNone/>
              <a:defRPr sz="13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534351" y="535519"/>
            <a:ext cx="6703698" cy="19441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534351" y="2677584"/>
            <a:ext cx="6703698" cy="638196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992689" y="9455788"/>
            <a:ext cx="245361" cy="269237"/>
          </a:xfrm>
          <a:prstGeom prst="rect">
            <a:avLst/>
          </a:prstGeom>
          <a:ln w="12700">
            <a:miter lim="400000"/>
          </a:ln>
        </p:spPr>
        <p:txBody>
          <a:bodyPr wrap="none" lIns="45718" tIns="45718" rIns="45718" bIns="45718" anchor="ctr">
            <a:spAutoFit/>
          </a:bodyPr>
          <a:lstStyle>
            <a:lvl1pPr algn="r">
              <a:defRPr sz="1000">
                <a:solidFill>
                  <a:srgbClr val="888888"/>
                </a:solidFill>
                <a:latin typeface="+mn-lt"/>
                <a:ea typeface="+mn-ea"/>
                <a:cs typeface="+mn-cs"/>
                <a:sym typeface="Avenir Book"/>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xmlns:p14="http://schemas.microsoft.com/office/powerpoint/2010/main" spd="med" advClick="1"/>
  <p:txStyles>
    <p:titleStyle>
      <a:lvl1pPr marL="0" marR="0" indent="0" algn="l" defTabSz="777240" rtl="0" latinLnBrk="0">
        <a:lnSpc>
          <a:spcPct val="90000"/>
        </a:lnSpc>
        <a:spcBef>
          <a:spcPts val="0"/>
        </a:spcBef>
        <a:spcAft>
          <a:spcPts val="0"/>
        </a:spcAft>
        <a:buClrTx/>
        <a:buSzTx/>
        <a:buFontTx/>
        <a:buNone/>
        <a:tabLst/>
        <a:defRPr b="0" baseline="0" cap="none" i="0" spc="0" strike="noStrike" sz="3700" u="none">
          <a:solidFill>
            <a:srgbClr val="000000"/>
          </a:solidFill>
          <a:uFillTx/>
          <a:latin typeface="+mn-lt"/>
          <a:ea typeface="+mn-ea"/>
          <a:cs typeface="+mn-cs"/>
          <a:sym typeface="Avenir Book"/>
        </a:defRPr>
      </a:lvl1pPr>
      <a:lvl2pPr marL="0" marR="0" indent="0" algn="l" defTabSz="777240" rtl="0" latinLnBrk="0">
        <a:lnSpc>
          <a:spcPct val="90000"/>
        </a:lnSpc>
        <a:spcBef>
          <a:spcPts val="0"/>
        </a:spcBef>
        <a:spcAft>
          <a:spcPts val="0"/>
        </a:spcAft>
        <a:buClrTx/>
        <a:buSzTx/>
        <a:buFontTx/>
        <a:buNone/>
        <a:tabLst/>
        <a:defRPr b="0" baseline="0" cap="none" i="0" spc="0" strike="noStrike" sz="3700" u="none">
          <a:solidFill>
            <a:srgbClr val="000000"/>
          </a:solidFill>
          <a:uFillTx/>
          <a:latin typeface="+mn-lt"/>
          <a:ea typeface="+mn-ea"/>
          <a:cs typeface="+mn-cs"/>
          <a:sym typeface="Avenir Book"/>
        </a:defRPr>
      </a:lvl2pPr>
      <a:lvl3pPr marL="0" marR="0" indent="0" algn="l" defTabSz="777240" rtl="0" latinLnBrk="0">
        <a:lnSpc>
          <a:spcPct val="90000"/>
        </a:lnSpc>
        <a:spcBef>
          <a:spcPts val="0"/>
        </a:spcBef>
        <a:spcAft>
          <a:spcPts val="0"/>
        </a:spcAft>
        <a:buClrTx/>
        <a:buSzTx/>
        <a:buFontTx/>
        <a:buNone/>
        <a:tabLst/>
        <a:defRPr b="0" baseline="0" cap="none" i="0" spc="0" strike="noStrike" sz="3700" u="none">
          <a:solidFill>
            <a:srgbClr val="000000"/>
          </a:solidFill>
          <a:uFillTx/>
          <a:latin typeface="+mn-lt"/>
          <a:ea typeface="+mn-ea"/>
          <a:cs typeface="+mn-cs"/>
          <a:sym typeface="Avenir Book"/>
        </a:defRPr>
      </a:lvl3pPr>
      <a:lvl4pPr marL="0" marR="0" indent="0" algn="l" defTabSz="777240" rtl="0" latinLnBrk="0">
        <a:lnSpc>
          <a:spcPct val="90000"/>
        </a:lnSpc>
        <a:spcBef>
          <a:spcPts val="0"/>
        </a:spcBef>
        <a:spcAft>
          <a:spcPts val="0"/>
        </a:spcAft>
        <a:buClrTx/>
        <a:buSzTx/>
        <a:buFontTx/>
        <a:buNone/>
        <a:tabLst/>
        <a:defRPr b="0" baseline="0" cap="none" i="0" spc="0" strike="noStrike" sz="3700" u="none">
          <a:solidFill>
            <a:srgbClr val="000000"/>
          </a:solidFill>
          <a:uFillTx/>
          <a:latin typeface="+mn-lt"/>
          <a:ea typeface="+mn-ea"/>
          <a:cs typeface="+mn-cs"/>
          <a:sym typeface="Avenir Book"/>
        </a:defRPr>
      </a:lvl4pPr>
      <a:lvl5pPr marL="0" marR="0" indent="0" algn="l" defTabSz="777240" rtl="0" latinLnBrk="0">
        <a:lnSpc>
          <a:spcPct val="90000"/>
        </a:lnSpc>
        <a:spcBef>
          <a:spcPts val="0"/>
        </a:spcBef>
        <a:spcAft>
          <a:spcPts val="0"/>
        </a:spcAft>
        <a:buClrTx/>
        <a:buSzTx/>
        <a:buFontTx/>
        <a:buNone/>
        <a:tabLst/>
        <a:defRPr b="0" baseline="0" cap="none" i="0" spc="0" strike="noStrike" sz="3700" u="none">
          <a:solidFill>
            <a:srgbClr val="000000"/>
          </a:solidFill>
          <a:uFillTx/>
          <a:latin typeface="+mn-lt"/>
          <a:ea typeface="+mn-ea"/>
          <a:cs typeface="+mn-cs"/>
          <a:sym typeface="Avenir Book"/>
        </a:defRPr>
      </a:lvl5pPr>
      <a:lvl6pPr marL="0" marR="0" indent="0" algn="l" defTabSz="777240" rtl="0" latinLnBrk="0">
        <a:lnSpc>
          <a:spcPct val="90000"/>
        </a:lnSpc>
        <a:spcBef>
          <a:spcPts val="0"/>
        </a:spcBef>
        <a:spcAft>
          <a:spcPts val="0"/>
        </a:spcAft>
        <a:buClrTx/>
        <a:buSzTx/>
        <a:buFontTx/>
        <a:buNone/>
        <a:tabLst/>
        <a:defRPr b="0" baseline="0" cap="none" i="0" spc="0" strike="noStrike" sz="3700" u="none">
          <a:solidFill>
            <a:srgbClr val="000000"/>
          </a:solidFill>
          <a:uFillTx/>
          <a:latin typeface="+mn-lt"/>
          <a:ea typeface="+mn-ea"/>
          <a:cs typeface="+mn-cs"/>
          <a:sym typeface="Avenir Book"/>
        </a:defRPr>
      </a:lvl6pPr>
      <a:lvl7pPr marL="0" marR="0" indent="0" algn="l" defTabSz="777240" rtl="0" latinLnBrk="0">
        <a:lnSpc>
          <a:spcPct val="90000"/>
        </a:lnSpc>
        <a:spcBef>
          <a:spcPts val="0"/>
        </a:spcBef>
        <a:spcAft>
          <a:spcPts val="0"/>
        </a:spcAft>
        <a:buClrTx/>
        <a:buSzTx/>
        <a:buFontTx/>
        <a:buNone/>
        <a:tabLst/>
        <a:defRPr b="0" baseline="0" cap="none" i="0" spc="0" strike="noStrike" sz="3700" u="none">
          <a:solidFill>
            <a:srgbClr val="000000"/>
          </a:solidFill>
          <a:uFillTx/>
          <a:latin typeface="+mn-lt"/>
          <a:ea typeface="+mn-ea"/>
          <a:cs typeface="+mn-cs"/>
          <a:sym typeface="Avenir Book"/>
        </a:defRPr>
      </a:lvl7pPr>
      <a:lvl8pPr marL="0" marR="0" indent="0" algn="l" defTabSz="777240" rtl="0" latinLnBrk="0">
        <a:lnSpc>
          <a:spcPct val="90000"/>
        </a:lnSpc>
        <a:spcBef>
          <a:spcPts val="0"/>
        </a:spcBef>
        <a:spcAft>
          <a:spcPts val="0"/>
        </a:spcAft>
        <a:buClrTx/>
        <a:buSzTx/>
        <a:buFontTx/>
        <a:buNone/>
        <a:tabLst/>
        <a:defRPr b="0" baseline="0" cap="none" i="0" spc="0" strike="noStrike" sz="3700" u="none">
          <a:solidFill>
            <a:srgbClr val="000000"/>
          </a:solidFill>
          <a:uFillTx/>
          <a:latin typeface="+mn-lt"/>
          <a:ea typeface="+mn-ea"/>
          <a:cs typeface="+mn-cs"/>
          <a:sym typeface="Avenir Book"/>
        </a:defRPr>
      </a:lvl8pPr>
      <a:lvl9pPr marL="0" marR="0" indent="0" algn="l" defTabSz="777240" rtl="0" latinLnBrk="0">
        <a:lnSpc>
          <a:spcPct val="90000"/>
        </a:lnSpc>
        <a:spcBef>
          <a:spcPts val="0"/>
        </a:spcBef>
        <a:spcAft>
          <a:spcPts val="0"/>
        </a:spcAft>
        <a:buClrTx/>
        <a:buSzTx/>
        <a:buFontTx/>
        <a:buNone/>
        <a:tabLst/>
        <a:defRPr b="0" baseline="0" cap="none" i="0" spc="0" strike="noStrike" sz="3700" u="none">
          <a:solidFill>
            <a:srgbClr val="000000"/>
          </a:solidFill>
          <a:uFillTx/>
          <a:latin typeface="+mn-lt"/>
          <a:ea typeface="+mn-ea"/>
          <a:cs typeface="+mn-cs"/>
          <a:sym typeface="Avenir Book"/>
        </a:defRPr>
      </a:lvl9pPr>
    </p:titleStyle>
    <p:bodyStyle>
      <a:lvl1pPr marL="194310" marR="0" indent="-194310" algn="l" defTabSz="777240" rtl="0" latinLnBrk="0">
        <a:lnSpc>
          <a:spcPct val="90000"/>
        </a:lnSpc>
        <a:spcBef>
          <a:spcPts val="800"/>
        </a:spcBef>
        <a:spcAft>
          <a:spcPts val="0"/>
        </a:spcAft>
        <a:buClrTx/>
        <a:buSzPct val="100000"/>
        <a:buFont typeface="Arial"/>
        <a:buChar char="•"/>
        <a:tabLst/>
        <a:defRPr b="0" baseline="0" cap="none" i="0" spc="0" strike="noStrike" sz="2300" u="none">
          <a:solidFill>
            <a:srgbClr val="000000"/>
          </a:solidFill>
          <a:uFillTx/>
          <a:latin typeface="+mn-lt"/>
          <a:ea typeface="+mn-ea"/>
          <a:cs typeface="+mn-cs"/>
          <a:sym typeface="Avenir Book"/>
        </a:defRPr>
      </a:lvl1pPr>
      <a:lvl2pPr marL="612076" marR="0" indent="-223456" algn="l" defTabSz="777240" rtl="0" latinLnBrk="0">
        <a:lnSpc>
          <a:spcPct val="90000"/>
        </a:lnSpc>
        <a:spcBef>
          <a:spcPts val="800"/>
        </a:spcBef>
        <a:spcAft>
          <a:spcPts val="0"/>
        </a:spcAft>
        <a:buClrTx/>
        <a:buSzPct val="100000"/>
        <a:buFont typeface="Arial"/>
        <a:buChar char="•"/>
        <a:tabLst/>
        <a:defRPr b="0" baseline="0" cap="none" i="0" spc="0" strike="noStrike" sz="2300" u="none">
          <a:solidFill>
            <a:srgbClr val="000000"/>
          </a:solidFill>
          <a:uFillTx/>
          <a:latin typeface="+mn-lt"/>
          <a:ea typeface="+mn-ea"/>
          <a:cs typeface="+mn-cs"/>
          <a:sym typeface="Avenir Book"/>
        </a:defRPr>
      </a:lvl2pPr>
      <a:lvl3pPr marL="1040130" marR="0" indent="-262890" algn="l" defTabSz="777240" rtl="0" latinLnBrk="0">
        <a:lnSpc>
          <a:spcPct val="90000"/>
        </a:lnSpc>
        <a:spcBef>
          <a:spcPts val="800"/>
        </a:spcBef>
        <a:spcAft>
          <a:spcPts val="0"/>
        </a:spcAft>
        <a:buClrTx/>
        <a:buSzPct val="100000"/>
        <a:buFont typeface="Arial"/>
        <a:buChar char="•"/>
        <a:tabLst/>
        <a:defRPr b="0" baseline="0" cap="none" i="0" spc="0" strike="noStrike" sz="2300" u="none">
          <a:solidFill>
            <a:srgbClr val="000000"/>
          </a:solidFill>
          <a:uFillTx/>
          <a:latin typeface="+mn-lt"/>
          <a:ea typeface="+mn-ea"/>
          <a:cs typeface="+mn-cs"/>
          <a:sym typeface="Avenir Book"/>
        </a:defRPr>
      </a:lvl3pPr>
      <a:lvl4pPr marL="1463802" marR="0" indent="-297941" algn="l" defTabSz="777240" rtl="0" latinLnBrk="0">
        <a:lnSpc>
          <a:spcPct val="90000"/>
        </a:lnSpc>
        <a:spcBef>
          <a:spcPts val="800"/>
        </a:spcBef>
        <a:spcAft>
          <a:spcPts val="0"/>
        </a:spcAft>
        <a:buClrTx/>
        <a:buSzPct val="100000"/>
        <a:buFont typeface="Arial"/>
        <a:buChar char="•"/>
        <a:tabLst/>
        <a:defRPr b="0" baseline="0" cap="none" i="0" spc="0" strike="noStrike" sz="2300" u="none">
          <a:solidFill>
            <a:srgbClr val="000000"/>
          </a:solidFill>
          <a:uFillTx/>
          <a:latin typeface="+mn-lt"/>
          <a:ea typeface="+mn-ea"/>
          <a:cs typeface="+mn-cs"/>
          <a:sym typeface="Avenir Book"/>
        </a:defRPr>
      </a:lvl4pPr>
      <a:lvl5pPr marL="1852422" marR="0" indent="-297941" algn="l" defTabSz="777240" rtl="0" latinLnBrk="0">
        <a:lnSpc>
          <a:spcPct val="90000"/>
        </a:lnSpc>
        <a:spcBef>
          <a:spcPts val="800"/>
        </a:spcBef>
        <a:spcAft>
          <a:spcPts val="0"/>
        </a:spcAft>
        <a:buClrTx/>
        <a:buSzPct val="100000"/>
        <a:buFont typeface="Arial"/>
        <a:buChar char="•"/>
        <a:tabLst/>
        <a:defRPr b="0" baseline="0" cap="none" i="0" spc="0" strike="noStrike" sz="2300" u="none">
          <a:solidFill>
            <a:srgbClr val="000000"/>
          </a:solidFill>
          <a:uFillTx/>
          <a:latin typeface="+mn-lt"/>
          <a:ea typeface="+mn-ea"/>
          <a:cs typeface="+mn-cs"/>
          <a:sym typeface="Avenir Book"/>
        </a:defRPr>
      </a:lvl5pPr>
      <a:lvl6pPr marL="2241042" marR="0" indent="-297942" algn="l" defTabSz="777240" rtl="0" latinLnBrk="0">
        <a:lnSpc>
          <a:spcPct val="90000"/>
        </a:lnSpc>
        <a:spcBef>
          <a:spcPts val="800"/>
        </a:spcBef>
        <a:spcAft>
          <a:spcPts val="0"/>
        </a:spcAft>
        <a:buClrTx/>
        <a:buSzPct val="100000"/>
        <a:buFont typeface="Arial"/>
        <a:buChar char="•"/>
        <a:tabLst/>
        <a:defRPr b="0" baseline="0" cap="none" i="0" spc="0" strike="noStrike" sz="2300" u="none">
          <a:solidFill>
            <a:srgbClr val="000000"/>
          </a:solidFill>
          <a:uFillTx/>
          <a:latin typeface="+mn-lt"/>
          <a:ea typeface="+mn-ea"/>
          <a:cs typeface="+mn-cs"/>
          <a:sym typeface="Avenir Book"/>
        </a:defRPr>
      </a:lvl6pPr>
      <a:lvl7pPr marL="2629661" marR="0" indent="-297942" algn="l" defTabSz="777240" rtl="0" latinLnBrk="0">
        <a:lnSpc>
          <a:spcPct val="90000"/>
        </a:lnSpc>
        <a:spcBef>
          <a:spcPts val="800"/>
        </a:spcBef>
        <a:spcAft>
          <a:spcPts val="0"/>
        </a:spcAft>
        <a:buClrTx/>
        <a:buSzPct val="100000"/>
        <a:buFont typeface="Arial"/>
        <a:buChar char="•"/>
        <a:tabLst/>
        <a:defRPr b="0" baseline="0" cap="none" i="0" spc="0" strike="noStrike" sz="2300" u="none">
          <a:solidFill>
            <a:srgbClr val="000000"/>
          </a:solidFill>
          <a:uFillTx/>
          <a:latin typeface="+mn-lt"/>
          <a:ea typeface="+mn-ea"/>
          <a:cs typeface="+mn-cs"/>
          <a:sym typeface="Avenir Book"/>
        </a:defRPr>
      </a:lvl7pPr>
      <a:lvl8pPr marL="3018282" marR="0" indent="-297939" algn="l" defTabSz="777240" rtl="0" latinLnBrk="0">
        <a:lnSpc>
          <a:spcPct val="90000"/>
        </a:lnSpc>
        <a:spcBef>
          <a:spcPts val="800"/>
        </a:spcBef>
        <a:spcAft>
          <a:spcPts val="0"/>
        </a:spcAft>
        <a:buClrTx/>
        <a:buSzPct val="100000"/>
        <a:buFont typeface="Arial"/>
        <a:buChar char="•"/>
        <a:tabLst/>
        <a:defRPr b="0" baseline="0" cap="none" i="0" spc="0" strike="noStrike" sz="2300" u="none">
          <a:solidFill>
            <a:srgbClr val="000000"/>
          </a:solidFill>
          <a:uFillTx/>
          <a:latin typeface="+mn-lt"/>
          <a:ea typeface="+mn-ea"/>
          <a:cs typeface="+mn-cs"/>
          <a:sym typeface="Avenir Book"/>
        </a:defRPr>
      </a:lvl8pPr>
      <a:lvl9pPr marL="3406902" marR="0" indent="-297939" algn="l" defTabSz="777240" rtl="0" latinLnBrk="0">
        <a:lnSpc>
          <a:spcPct val="90000"/>
        </a:lnSpc>
        <a:spcBef>
          <a:spcPts val="800"/>
        </a:spcBef>
        <a:spcAft>
          <a:spcPts val="0"/>
        </a:spcAft>
        <a:buClrTx/>
        <a:buSzPct val="100000"/>
        <a:buFont typeface="Arial"/>
        <a:buChar char="•"/>
        <a:tabLst/>
        <a:defRPr b="0" baseline="0" cap="none" i="0" spc="0" strike="noStrike" sz="2300" u="none">
          <a:solidFill>
            <a:srgbClr val="000000"/>
          </a:solidFill>
          <a:uFillTx/>
          <a:latin typeface="+mn-lt"/>
          <a:ea typeface="+mn-ea"/>
          <a:cs typeface="+mn-cs"/>
          <a:sym typeface="Avenir Book"/>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venir Book"/>
        </a:defRPr>
      </a:lvl1pPr>
      <a:lvl2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venir Book"/>
        </a:defRPr>
      </a:lvl2pPr>
      <a:lvl3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venir Book"/>
        </a:defRPr>
      </a:lvl3pPr>
      <a:lvl4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venir Book"/>
        </a:defRPr>
      </a:lvl4pPr>
      <a:lvl5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venir Book"/>
        </a:defRPr>
      </a:lvl5pPr>
      <a:lvl6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venir Book"/>
        </a:defRPr>
      </a:lvl6pPr>
      <a:lvl7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venir Book"/>
        </a:defRPr>
      </a:lvl7pPr>
      <a:lvl8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venir Book"/>
        </a:defRPr>
      </a:lvl8pPr>
      <a:lvl9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venir Boo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dx.doi.org/10.1113/JP283566" TargetMode="External"/><Relationship Id="rId3" Type="http://schemas.openxmlformats.org/officeDocument/2006/relationships/image" Target="../media/image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 Id="rId3" Type="http://schemas.openxmlformats.org/officeDocument/2006/relationships/image" Target="../media/image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foodandhealth.com/blog/4t2dt2vu5cn0wnu066xz3ymv5wtz0m" TargetMode="External"/><Relationship Id="rId3" Type="http://schemas.openxmlformats.org/officeDocument/2006/relationships/hyperlink" Target="https://www.foodandhealth.com/blog/uzioqvlrzautracy443e7hh7bxfqaq" TargetMode="External"/><Relationship Id="rId4" Type="http://schemas.openxmlformats.org/officeDocument/2006/relationships/hyperlink" Target="https://www.foodandhealth.com/blog/vxf5pows8dfpo7w5hufxwvscjpo87f" TargetMode="External"/><Relationship Id="rId5"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dx.doi.org/10.1038/s43016-022-00688-4" TargetMode="External"/><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 name="Straight Connector 8"/>
          <p:cNvSpPr/>
          <p:nvPr/>
        </p:nvSpPr>
        <p:spPr>
          <a:xfrm>
            <a:off x="-1" y="545689"/>
            <a:ext cx="7772404" cy="1"/>
          </a:xfrm>
          <a:prstGeom prst="line">
            <a:avLst/>
          </a:prstGeom>
          <a:ln w="6350">
            <a:solidFill>
              <a:schemeClr val="accent1"/>
            </a:solidFill>
            <a:miter/>
          </a:ln>
        </p:spPr>
        <p:txBody>
          <a:bodyPr lIns="45718" tIns="45718" rIns="45718" bIns="45718"/>
          <a:lstStyle/>
          <a:p>
            <a:pPr/>
          </a:p>
        </p:txBody>
      </p:sp>
      <p:sp>
        <p:nvSpPr>
          <p:cNvPr id="105" name="Straight Connector 10"/>
          <p:cNvSpPr/>
          <p:nvPr/>
        </p:nvSpPr>
        <p:spPr>
          <a:xfrm>
            <a:off x="-2" y="3082999"/>
            <a:ext cx="7772404" cy="1"/>
          </a:xfrm>
          <a:prstGeom prst="line">
            <a:avLst/>
          </a:prstGeom>
          <a:ln w="6350">
            <a:solidFill>
              <a:schemeClr val="accent1"/>
            </a:solidFill>
            <a:miter/>
          </a:ln>
        </p:spPr>
        <p:txBody>
          <a:bodyPr lIns="45718" tIns="45718" rIns="45718" bIns="45718"/>
          <a:lstStyle/>
          <a:p>
            <a:pPr/>
          </a:p>
        </p:txBody>
      </p:sp>
      <p:sp>
        <p:nvSpPr>
          <p:cNvPr id="106" name="TextBox 12"/>
          <p:cNvSpPr txBox="1"/>
          <p:nvPr/>
        </p:nvSpPr>
        <p:spPr>
          <a:xfrm>
            <a:off x="606158" y="188873"/>
            <a:ext cx="1786522" cy="35065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a:solidFill>
                  <a:srgbClr val="009193"/>
                </a:solidFill>
                <a:latin typeface="Arial"/>
                <a:ea typeface="Arial"/>
                <a:cs typeface="Arial"/>
                <a:sym typeface="Arial"/>
              </a:defRPr>
            </a:lvl1pPr>
          </a:lstStyle>
          <a:p>
            <a:pPr/>
            <a:r>
              <a:t>May 2023</a:t>
            </a:r>
          </a:p>
        </p:txBody>
      </p:sp>
      <p:sp>
        <p:nvSpPr>
          <p:cNvPr id="107" name="Rectangle 23"/>
          <p:cNvSpPr txBox="1"/>
          <p:nvPr/>
        </p:nvSpPr>
        <p:spPr>
          <a:xfrm>
            <a:off x="606157" y="695660"/>
            <a:ext cx="6560085" cy="1945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pc="300" sz="6400">
                <a:solidFill>
                  <a:srgbClr val="009193"/>
                </a:solidFill>
                <a:latin typeface="Georgia"/>
                <a:ea typeface="Georgia"/>
                <a:cs typeface="Georgia"/>
                <a:sym typeface="Georgia"/>
              </a:defRPr>
            </a:pPr>
            <a:r>
              <a:t>Nutrition</a:t>
            </a:r>
          </a:p>
          <a:p>
            <a:pPr algn="ctr">
              <a:defRPr spc="300" sz="6400">
                <a:solidFill>
                  <a:srgbClr val="005493"/>
                </a:solidFill>
                <a:latin typeface="Georgia"/>
                <a:ea typeface="Georgia"/>
                <a:cs typeface="Georgia"/>
                <a:sym typeface="Georgia"/>
              </a:defRPr>
            </a:pPr>
            <a:r>
              <a:t>NEWSLETTER</a:t>
            </a:r>
          </a:p>
        </p:txBody>
      </p:sp>
      <p:sp>
        <p:nvSpPr>
          <p:cNvPr id="108" name="Inside:"/>
          <p:cNvSpPr txBox="1"/>
          <p:nvPr/>
        </p:nvSpPr>
        <p:spPr>
          <a:xfrm>
            <a:off x="432225" y="6176033"/>
            <a:ext cx="677125" cy="3073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sz="1400">
                <a:solidFill>
                  <a:schemeClr val="accent1"/>
                </a:solidFill>
              </a:defRPr>
            </a:lvl1pPr>
          </a:lstStyle>
          <a:p>
            <a:pPr/>
            <a:r>
              <a:t>Inside:</a:t>
            </a:r>
          </a:p>
        </p:txBody>
      </p:sp>
      <p:sp>
        <p:nvSpPr>
          <p:cNvPr id="109" name="TextBox 22"/>
          <p:cNvSpPr txBox="1"/>
          <p:nvPr/>
        </p:nvSpPr>
        <p:spPr>
          <a:xfrm>
            <a:off x="5248004" y="6179149"/>
            <a:ext cx="2084111" cy="30110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1500">
                <a:solidFill>
                  <a:schemeClr val="accent1"/>
                </a:solidFill>
                <a:latin typeface="Arial"/>
                <a:ea typeface="Arial"/>
                <a:cs typeface="Arial"/>
                <a:sym typeface="Arial"/>
              </a:defRPr>
            </a:lvl1pPr>
          </a:lstStyle>
          <a:p>
            <a:pPr/>
            <a:r>
              <a:t>Brought to you by:</a:t>
            </a:r>
          </a:p>
        </p:txBody>
      </p:sp>
      <p:sp>
        <p:nvSpPr>
          <p:cNvPr id="110" name="Straight Connector 8"/>
          <p:cNvSpPr/>
          <p:nvPr/>
        </p:nvSpPr>
        <p:spPr>
          <a:xfrm>
            <a:off x="73738" y="2800604"/>
            <a:ext cx="7772404" cy="1"/>
          </a:xfrm>
          <a:prstGeom prst="line">
            <a:avLst/>
          </a:prstGeom>
          <a:ln w="6350">
            <a:solidFill>
              <a:schemeClr val="accent1"/>
            </a:solidFill>
            <a:miter/>
          </a:ln>
        </p:spPr>
        <p:txBody>
          <a:bodyPr lIns="45718" tIns="45718" rIns="45718" bIns="45718"/>
          <a:lstStyle/>
          <a:p>
            <a:pPr/>
          </a:p>
        </p:txBody>
      </p:sp>
      <p:pic>
        <p:nvPicPr>
          <p:cNvPr id="111" name="lets-cook-logo-2.png" descr="lets-cook-logo-2.png"/>
          <p:cNvPicPr>
            <a:picLocks noChangeAspect="1"/>
          </p:cNvPicPr>
          <p:nvPr/>
        </p:nvPicPr>
        <p:blipFill>
          <a:blip r:embed="rId2">
            <a:extLst/>
          </a:blip>
          <a:stretch>
            <a:fillRect/>
          </a:stretch>
        </p:blipFill>
        <p:spPr>
          <a:xfrm>
            <a:off x="5638458" y="-25742"/>
            <a:ext cx="1829142" cy="1829142"/>
          </a:xfrm>
          <a:prstGeom prst="rect">
            <a:avLst/>
          </a:prstGeom>
          <a:ln w="12700">
            <a:miter lim="400000"/>
          </a:ln>
        </p:spPr>
      </p:pic>
      <p:sp>
        <p:nvSpPr>
          <p:cNvPr id="112" name="Rectangle 14"/>
          <p:cNvSpPr txBox="1"/>
          <p:nvPr/>
        </p:nvSpPr>
        <p:spPr>
          <a:xfrm>
            <a:off x="420644" y="6598469"/>
            <a:ext cx="4357979" cy="242509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2" marL="228600" indent="-228600" defTabSz="914400">
              <a:lnSpc>
                <a:spcPct val="120000"/>
              </a:lnSpc>
              <a:buClr>
                <a:srgbClr val="000000"/>
              </a:buClr>
              <a:buSzPts val="1100"/>
              <a:buAutoNum type="arabicPeriod" startAt="2"/>
              <a:defRPr sz="1100">
                <a:latin typeface="Helvetica Neue"/>
                <a:ea typeface="Helvetica Neue"/>
                <a:cs typeface="Helvetica Neue"/>
                <a:sym typeface="Helvetica Neue"/>
              </a:defRPr>
            </a:pPr>
            <a:r>
              <a:t>Tahini Lemon Kale Salad by Judy Doherty, MPS, PC II</a:t>
            </a:r>
            <a:endParaRPr sz="1800"/>
          </a:p>
          <a:p>
            <a:pPr lvl="2" marL="228600" indent="-228600" defTabSz="914400">
              <a:lnSpc>
                <a:spcPct val="120000"/>
              </a:lnSpc>
              <a:buClr>
                <a:srgbClr val="000000"/>
              </a:buClr>
              <a:buSzPts val="1100"/>
              <a:buAutoNum type="arabicPeriod" startAt="2"/>
              <a:defRPr sz="1100">
                <a:latin typeface="Helvetica Neue"/>
                <a:ea typeface="Helvetica Neue"/>
                <a:cs typeface="Helvetica Neue"/>
                <a:sym typeface="Helvetica Neue"/>
              </a:defRPr>
            </a:pPr>
            <a:r>
              <a:t>Turmeric Chicken Noodle Soup, by Judy Doherty, MPS, PC II</a:t>
            </a:r>
            <a:endParaRPr sz="1800"/>
          </a:p>
          <a:p>
            <a:pPr lvl="2" marL="228600" indent="-228600" defTabSz="914400">
              <a:lnSpc>
                <a:spcPct val="120000"/>
              </a:lnSpc>
              <a:buClr>
                <a:srgbClr val="000000"/>
              </a:buClr>
              <a:buSzPts val="1100"/>
              <a:buAutoNum type="arabicPeriod" startAt="2"/>
              <a:defRPr sz="1100">
                <a:latin typeface="Helvetica Neue"/>
                <a:ea typeface="Helvetica Neue"/>
                <a:cs typeface="Helvetica Neue"/>
                <a:sym typeface="Helvetica Neue"/>
              </a:defRPr>
            </a:pPr>
            <a:r>
              <a:t>Shop With 3, by Victoria Shanta Retelny, RDN </a:t>
            </a:r>
          </a:p>
          <a:p>
            <a:pPr lvl="2" marL="228600" indent="-228600" defTabSz="914400">
              <a:lnSpc>
                <a:spcPct val="120000"/>
              </a:lnSpc>
              <a:buClr>
                <a:srgbClr val="000000"/>
              </a:buClr>
              <a:buSzPts val="1100"/>
              <a:buAutoNum type="arabicPeriod" startAt="2"/>
              <a:defRPr sz="1100">
                <a:latin typeface="Helvetica Neue"/>
                <a:ea typeface="Helvetica Neue"/>
                <a:cs typeface="Helvetica Neue"/>
                <a:sym typeface="Helvetica Neue"/>
              </a:defRPr>
            </a:pPr>
            <a:r>
              <a:t>Functional Ingredient: Collagen, By Lynn Grieger, RDN, CDCES, CHWC, CPT</a:t>
            </a:r>
          </a:p>
          <a:p>
            <a:pPr lvl="2" marL="228600" indent="-228600" defTabSz="914400">
              <a:lnSpc>
                <a:spcPct val="120000"/>
              </a:lnSpc>
              <a:buClr>
                <a:srgbClr val="000000"/>
              </a:buClr>
              <a:buSzPts val="1100"/>
              <a:buAutoNum type="arabicPeriod" startAt="2"/>
              <a:defRPr sz="1100">
                <a:latin typeface="Helvetica Neue"/>
                <a:ea typeface="Helvetica Neue"/>
                <a:cs typeface="Helvetica Neue"/>
                <a:sym typeface="Helvetica Neue"/>
              </a:defRPr>
            </a:pPr>
            <a:r>
              <a:t>Fat Math, by Judy Doherty, MPS, PCII </a:t>
            </a:r>
          </a:p>
          <a:p>
            <a:pPr lvl="2" marL="228600" indent="-228600" defTabSz="914400">
              <a:lnSpc>
                <a:spcPct val="120000"/>
              </a:lnSpc>
              <a:buClr>
                <a:srgbClr val="000000"/>
              </a:buClr>
              <a:buSzPts val="1100"/>
              <a:buAutoNum type="arabicPeriod" startAt="2"/>
              <a:defRPr sz="1100">
                <a:latin typeface="Helvetica Neue"/>
                <a:ea typeface="Helvetica Neue"/>
                <a:cs typeface="Helvetica Neue"/>
                <a:sym typeface="Helvetica Neue"/>
              </a:defRPr>
            </a:pPr>
            <a:r>
              <a:t>6 Tips to Lower Calories, by Lisa Andrews, MEd, RD, LD</a:t>
            </a:r>
          </a:p>
          <a:p>
            <a:pPr lvl="2" marL="228600" indent="-228600" defTabSz="914400">
              <a:lnSpc>
                <a:spcPct val="120000"/>
              </a:lnSpc>
              <a:buClr>
                <a:srgbClr val="000000"/>
              </a:buClr>
              <a:buSzPts val="1100"/>
              <a:buAutoNum type="arabicPeriod" startAt="2"/>
              <a:defRPr sz="1100">
                <a:latin typeface="Helvetica Neue"/>
                <a:ea typeface="Helvetica Neue"/>
                <a:cs typeface="Helvetica Neue"/>
                <a:sym typeface="Helvetica Neue"/>
              </a:defRPr>
            </a:pPr>
            <a:r>
              <a:t>Highly Palatable Food Strikes Again, by Lisa Andrews, MEd, RD, LD</a:t>
            </a:r>
          </a:p>
          <a:p>
            <a:pPr lvl="2" marL="228600" indent="-228600" defTabSz="914400">
              <a:lnSpc>
                <a:spcPct val="120000"/>
              </a:lnSpc>
              <a:buClr>
                <a:srgbClr val="000000"/>
              </a:buClr>
              <a:buSzPts val="1100"/>
              <a:buAutoNum type="arabicPeriod" startAt="2"/>
              <a:defRPr sz="1100">
                <a:latin typeface="Helvetica Neue"/>
                <a:ea typeface="Helvetica Neue"/>
                <a:cs typeface="Helvetica Neue"/>
                <a:sym typeface="Helvetica Neue"/>
              </a:defRPr>
            </a:pPr>
            <a:r>
              <a:t>High Fat Diet May Lead to Overeating, by Lisa Andrews, MEd, RD, LD</a:t>
            </a:r>
          </a:p>
          <a:p>
            <a:pPr lvl="2" marL="228600" indent="-228600" defTabSz="914400">
              <a:lnSpc>
                <a:spcPct val="120000"/>
              </a:lnSpc>
              <a:buClr>
                <a:srgbClr val="000000"/>
              </a:buClr>
              <a:buSzPts val="1100"/>
              <a:buAutoNum type="arabicPeriod" startAt="2"/>
              <a:defRPr sz="1100">
                <a:latin typeface="Helvetica Neue"/>
                <a:ea typeface="Helvetica Neue"/>
                <a:cs typeface="Helvetica Neue"/>
                <a:sym typeface="Helvetica Neue"/>
              </a:defRPr>
            </a:pPr>
            <a:r>
              <a:t>Tips To Reduce Ultra-Processed Foods, by Lisa Andrews, MEd, RDN</a:t>
            </a:r>
          </a:p>
        </p:txBody>
      </p:sp>
      <p:pic>
        <p:nvPicPr>
          <p:cNvPr id="113" name="spring - boulder farmers market73453.jpg" descr="spring - boulder farmers market73453.jpg"/>
          <p:cNvPicPr>
            <a:picLocks noChangeAspect="1"/>
          </p:cNvPicPr>
          <p:nvPr/>
        </p:nvPicPr>
        <p:blipFill>
          <a:blip r:embed="rId3">
            <a:extLst/>
          </a:blip>
          <a:srcRect l="0" t="20201" r="0" b="20201"/>
          <a:stretch>
            <a:fillRect/>
          </a:stretch>
        </p:blipFill>
        <p:spPr>
          <a:xfrm>
            <a:off x="0" y="2959909"/>
            <a:ext cx="7772404" cy="2862616"/>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Google Shape;148;g21a7b46adaa_0_76"/>
          <p:cNvSpPr txBox="1"/>
          <p:nvPr/>
        </p:nvSpPr>
        <p:spPr>
          <a:xfrm>
            <a:off x="408926" y="845982"/>
            <a:ext cx="3725101" cy="5689665"/>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just" defTabSz="914400">
              <a:defRPr sz="1200">
                <a:latin typeface="Arial"/>
                <a:ea typeface="Arial"/>
                <a:cs typeface="Arial"/>
                <a:sym typeface="Arial"/>
              </a:defRPr>
            </a:pPr>
            <a:r>
              <a:t>Browning’s study used behavioral observation to evaluate food intake in rats (N = 205, 133 male, 72 female). The rodents were fed a control diet or a high-fat/high-calorie diet for one, three, five, or fourteen days. Medication and specialist genetic therapies (in vivo and in vitro) were also utilized to target certain neural circuits. This allowed the researchers to specifically halt astrocytes in a certain brain region to evaluate how individual neurons acted to study the rat’s behavior when awake.</a:t>
            </a:r>
            <a:br/>
            <a:br/>
            <a:r>
              <a:t>Human studies will need to be conducted to confirm that the same mechanisms happen in humans. Further testing will be needed to evaluate if the mechanism could be targeted safely without impacting other neural pathways.</a:t>
            </a:r>
            <a:br/>
          </a:p>
          <a:p>
            <a:pPr algn="just" defTabSz="914400">
              <a:defRPr sz="1200">
                <a:latin typeface="Arial"/>
                <a:ea typeface="Arial"/>
                <a:cs typeface="Arial"/>
                <a:sym typeface="Arial"/>
              </a:defRPr>
            </a:pPr>
            <a:r>
              <a:t>Dr. Browning and her researchers plan to explore the mechanism further. “We have yet to find out whether the loss of astrocyte activity and the signaling mechanism is the cause of overeating or that it occurs in response to the overeating. We are eager to determine whether it is possible to reactivate the brain’s apparent lost ability to regulate calorie intake. If this is the case, it could lead to interventions to help restore human calorie regulation.”</a:t>
            </a:r>
            <a:br/>
          </a:p>
          <a:p>
            <a:pPr algn="just" defTabSz="914400">
              <a:defRPr sz="1200">
                <a:latin typeface="Arial"/>
                <a:ea typeface="Arial"/>
                <a:cs typeface="Arial"/>
                <a:sym typeface="Arial"/>
              </a:defRPr>
            </a:pPr>
            <a:r>
              <a:t>Browning’s research was published in the Journal of Physiology. </a:t>
            </a:r>
          </a:p>
        </p:txBody>
      </p:sp>
      <p:sp>
        <p:nvSpPr>
          <p:cNvPr id="186" name="Google Shape;149;g21a7b46adaa_0_76"/>
          <p:cNvSpPr txBox="1"/>
          <p:nvPr/>
        </p:nvSpPr>
        <p:spPr>
          <a:xfrm>
            <a:off x="382975" y="6544774"/>
            <a:ext cx="6988200" cy="248926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just" defTabSz="914400">
              <a:defRPr b="1" sz="1200">
                <a:latin typeface="Arial"/>
                <a:ea typeface="Arial"/>
                <a:cs typeface="Arial"/>
                <a:sym typeface="Arial"/>
              </a:defRPr>
            </a:pPr>
            <a:r>
              <a:t>What can health providers advise their clients?</a:t>
            </a:r>
          </a:p>
          <a:p>
            <a:pPr algn="just" defTabSz="914400">
              <a:defRPr sz="1400">
                <a:latin typeface="Arial"/>
                <a:ea typeface="Arial"/>
                <a:cs typeface="Arial"/>
                <a:sym typeface="Arial"/>
              </a:defRPr>
            </a:pPr>
            <a:endParaRPr sz="1200"/>
          </a:p>
          <a:p>
            <a:pPr marL="457200" indent="-304800" algn="just" defTabSz="914400">
              <a:buClr>
                <a:srgbClr val="000000"/>
              </a:buClr>
              <a:buSzPts val="1200"/>
              <a:buFont typeface="Arial"/>
              <a:buChar char="●"/>
              <a:defRPr sz="1200">
                <a:latin typeface="Arial"/>
                <a:ea typeface="Arial"/>
                <a:cs typeface="Arial"/>
                <a:sym typeface="Arial"/>
              </a:defRPr>
            </a:pPr>
            <a:r>
              <a:t>Maintain a nutritious diet while on vacation or away from home.  A consistent routine with an occasional splurge does not lead to chronic overeating.</a:t>
            </a:r>
          </a:p>
          <a:p>
            <a:pPr marL="457200" indent="-304800" algn="just" defTabSz="914400">
              <a:buClr>
                <a:srgbClr val="000000"/>
              </a:buClr>
              <a:buSzPts val="1200"/>
              <a:buFont typeface="Arial"/>
              <a:buChar char="●"/>
              <a:defRPr sz="1200">
                <a:latin typeface="Arial"/>
                <a:ea typeface="Arial"/>
                <a:cs typeface="Arial"/>
                <a:sym typeface="Arial"/>
              </a:defRPr>
            </a:pPr>
            <a:r>
              <a:t>Treat high-fat foods as a ‘treat’ and enjoy them now and then or at specified times, like once per weekend.</a:t>
            </a:r>
          </a:p>
          <a:p>
            <a:pPr marL="457200" indent="-304800" algn="just" defTabSz="914400">
              <a:buClr>
                <a:srgbClr val="000000"/>
              </a:buClr>
              <a:buSzPts val="1200"/>
              <a:buFont typeface="Arial"/>
              <a:buChar char="●"/>
              <a:defRPr sz="1200">
                <a:latin typeface="Arial"/>
                <a:ea typeface="Arial"/>
                <a:cs typeface="Arial"/>
                <a:sym typeface="Arial"/>
              </a:defRPr>
            </a:pPr>
            <a:r>
              <a:t>Limit high-calorie meals such as fast food, fried food, or foods soaking in cream, butter, or oil.</a:t>
            </a:r>
          </a:p>
          <a:p>
            <a:pPr marL="457200" indent="-304800" algn="just" defTabSz="914400">
              <a:buClr>
                <a:srgbClr val="000000"/>
              </a:buClr>
              <a:buSzPts val="1200"/>
              <a:buFont typeface="Arial"/>
              <a:buChar char="●"/>
              <a:defRPr sz="1200">
                <a:latin typeface="Arial"/>
                <a:ea typeface="Arial"/>
                <a:cs typeface="Arial"/>
                <a:sym typeface="Arial"/>
              </a:defRPr>
            </a:pPr>
            <a:r>
              <a:t>Reduce sugar-laden drinks such as regular soft drinks, energy drinks, sports drinks, milkshakes, and even smoothies, which can be a significant source of calories.</a:t>
            </a:r>
          </a:p>
          <a:p>
            <a:pPr marL="457200" indent="-304800" algn="just" defTabSz="914400">
              <a:buClr>
                <a:srgbClr val="000000"/>
              </a:buClr>
              <a:buSzPts val="1200"/>
              <a:buFont typeface="Arial"/>
              <a:buChar char="●"/>
              <a:defRPr sz="1200">
                <a:latin typeface="Arial"/>
                <a:ea typeface="Arial"/>
                <a:cs typeface="Arial"/>
                <a:sym typeface="Arial"/>
              </a:defRPr>
            </a:pPr>
            <a:r>
              <a:t>Get adequate sleep, as poor sleep may increase cravings for high-calorie, high-fat food.</a:t>
            </a:r>
          </a:p>
          <a:p>
            <a:pPr marL="457200" indent="-304800" algn="just" defTabSz="914400">
              <a:buClr>
                <a:srgbClr val="000000"/>
              </a:buClr>
              <a:buSzPts val="1200"/>
              <a:buFont typeface="Arial"/>
              <a:buChar char="●"/>
              <a:defRPr sz="1200">
                <a:latin typeface="Arial"/>
                <a:ea typeface="Arial"/>
                <a:cs typeface="Arial"/>
                <a:sym typeface="Arial"/>
              </a:defRPr>
            </a:pPr>
            <a:r>
              <a:t>Pay attention to hunger cues, and don’t eat if you’re not hungry.</a:t>
            </a:r>
          </a:p>
          <a:p>
            <a:pPr marL="457200" indent="-304800" algn="just" defTabSz="914400">
              <a:buClr>
                <a:srgbClr val="000000"/>
              </a:buClr>
              <a:buSzPts val="1200"/>
              <a:buFont typeface="Arial"/>
              <a:buChar char="●"/>
              <a:defRPr sz="1200">
                <a:latin typeface="Arial"/>
                <a:ea typeface="Arial"/>
                <a:cs typeface="Arial"/>
                <a:sym typeface="Arial"/>
              </a:defRPr>
            </a:pPr>
            <a:r>
              <a:t>Seek counseling to help reduce stress if it causes you to overeat.</a:t>
            </a:r>
          </a:p>
        </p:txBody>
      </p:sp>
      <p:sp>
        <p:nvSpPr>
          <p:cNvPr id="187" name="Google Shape;150;g21a7b46adaa_0_76"/>
          <p:cNvSpPr txBox="1"/>
          <p:nvPr/>
        </p:nvSpPr>
        <p:spPr>
          <a:xfrm>
            <a:off x="403200" y="8861800"/>
            <a:ext cx="6988200" cy="72082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defTabSz="914400">
              <a:lnSpc>
                <a:spcPct val="115000"/>
              </a:lnSpc>
              <a:spcBef>
                <a:spcPts val="1200"/>
              </a:spcBef>
              <a:defRPr b="1" sz="800">
                <a:latin typeface="Arial"/>
                <a:ea typeface="Arial"/>
                <a:cs typeface="Arial"/>
                <a:sym typeface="Arial"/>
              </a:defRPr>
            </a:pPr>
            <a:r>
              <a:t>Reference</a:t>
            </a:r>
            <a:r>
              <a:rPr b="0"/>
              <a:t>:</a:t>
            </a:r>
          </a:p>
          <a:p>
            <a:pPr marL="457200" indent="-279400" defTabSz="914400">
              <a:lnSpc>
                <a:spcPct val="115000"/>
              </a:lnSpc>
              <a:spcBef>
                <a:spcPts val="1300"/>
              </a:spcBef>
              <a:buClr>
                <a:srgbClr val="000000"/>
              </a:buClr>
              <a:buSzPts val="800"/>
              <a:buAutoNum type="arabicPeriod" startAt="1"/>
              <a:defRPr sz="800">
                <a:latin typeface="Arial"/>
                <a:ea typeface="Arial"/>
                <a:cs typeface="Arial"/>
                <a:sym typeface="Arial"/>
              </a:defRPr>
            </a:pPr>
            <a:r>
              <a:t>Courtney Clyburn, Kaitlin E. Carson, Caleb R. Smith, R. Alberto Travagli, Kirsteen N. Browning. </a:t>
            </a:r>
            <a:r>
              <a:rPr b="1"/>
              <a:t>Brainstem astrocytes control the homeostatic regulation of caloric intake</a:t>
            </a:r>
            <a:r>
              <a:t>. </a:t>
            </a:r>
            <a:r>
              <a:rPr i="1"/>
              <a:t>The Journal of Physiology</a:t>
            </a:r>
            <a:r>
              <a:t>, 2023; DOI: </a:t>
            </a:r>
            <a:r>
              <a:rPr u="sng">
                <a:solidFill>
                  <a:srgbClr val="0000FF"/>
                </a:solidFill>
                <a:uFill>
                  <a:solidFill>
                    <a:srgbClr val="0000FF"/>
                  </a:solidFill>
                </a:uFill>
                <a:hlinkClick r:id="rId2" invalidUrl="" action="" tgtFrame="" tooltip="" history="1" highlightClick="0" endSnd="0"/>
              </a:rPr>
              <a:t>10.1113/JP283566</a:t>
            </a:r>
          </a:p>
        </p:txBody>
      </p:sp>
      <p:sp>
        <p:nvSpPr>
          <p:cNvPr id="188" name="Google Shape;151;g21a7b46adaa_0_76"/>
          <p:cNvSpPr/>
          <p:nvPr/>
        </p:nvSpPr>
        <p:spPr>
          <a:xfrm>
            <a:off x="-3" y="9976322"/>
            <a:ext cx="7772401" cy="78001"/>
          </a:xfrm>
          <a:prstGeom prst="rect">
            <a:avLst/>
          </a:prstGeom>
          <a:gradFill>
            <a:gsLst>
              <a:gs pos="0">
                <a:srgbClr val="00AA9E"/>
              </a:gs>
              <a:gs pos="100000">
                <a:srgbClr val="6719FC"/>
              </a:gs>
            </a:gsLst>
            <a:lin ang="10800025"/>
          </a:gradFill>
          <a:ln w="12700">
            <a:miter lim="400000"/>
          </a:ln>
        </p:spPr>
        <p:txBody>
          <a:bodyPr lIns="0" tIns="0" rIns="0" bIns="0" anchor="ctr"/>
          <a:lstStyle/>
          <a:p>
            <a:pPr defTabSz="914400">
              <a:defRPr>
                <a:latin typeface="Avenir Roman"/>
                <a:ea typeface="Avenir Roman"/>
                <a:cs typeface="Avenir Roman"/>
                <a:sym typeface="Avenir Roman"/>
              </a:defRPr>
            </a:pPr>
          </a:p>
        </p:txBody>
      </p:sp>
      <p:sp>
        <p:nvSpPr>
          <p:cNvPr id="189" name="Google Shape;152;g21a7b46adaa_0_76"/>
          <p:cNvSpPr txBox="1"/>
          <p:nvPr/>
        </p:nvSpPr>
        <p:spPr>
          <a:xfrm>
            <a:off x="352548" y="9675775"/>
            <a:ext cx="3457501" cy="22790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defTabSz="914400">
              <a:defRPr sz="900">
                <a:latin typeface="Helvetica Neue"/>
                <a:ea typeface="Helvetica Neue"/>
                <a:cs typeface="Helvetica Neue"/>
                <a:sym typeface="Helvetica Neue"/>
              </a:defRPr>
            </a:lvl1pPr>
          </a:lstStyle>
          <a:p>
            <a:pPr/>
            <a:r>
              <a:t>Written By Lisa Andrews</a:t>
            </a:r>
          </a:p>
        </p:txBody>
      </p:sp>
      <p:pic>
        <p:nvPicPr>
          <p:cNvPr id="190" name="Blueberry-Shake-300x250.png" descr="Blueberry-Shake-300x250.png"/>
          <p:cNvPicPr>
            <a:picLocks noChangeAspect="1"/>
          </p:cNvPicPr>
          <p:nvPr/>
        </p:nvPicPr>
        <p:blipFill>
          <a:blip r:embed="rId3">
            <a:extLst/>
          </a:blip>
          <a:srcRect l="27435" t="0" r="27435" b="0"/>
          <a:stretch>
            <a:fillRect/>
          </a:stretch>
        </p:blipFill>
        <p:spPr>
          <a:xfrm>
            <a:off x="4318949" y="854149"/>
            <a:ext cx="3072451" cy="5673387"/>
          </a:xfrm>
          <a:prstGeom prst="rect">
            <a:avLst/>
          </a:prstGeom>
          <a:ln w="12700">
            <a:miter lim="400000"/>
          </a:ln>
        </p:spPr>
      </p:pic>
      <p:sp>
        <p:nvSpPr>
          <p:cNvPr id="191" name="Research Corner"/>
          <p:cNvSpPr txBox="1"/>
          <p:nvPr/>
        </p:nvSpPr>
        <p:spPr>
          <a:xfrm>
            <a:off x="5507445" y="396073"/>
            <a:ext cx="1376041" cy="206909"/>
          </a:xfrm>
          <a:prstGeom prst="rect">
            <a:avLst/>
          </a:prstGeom>
          <a:gradFill>
            <a:gsLst>
              <a:gs pos="0">
                <a:srgbClr val="499CE7"/>
              </a:gs>
              <a:gs pos="100000">
                <a:schemeClr val="accent5">
                  <a:hueOff val="329330"/>
                  <a:satOff val="40776"/>
                  <a:lumOff val="24655"/>
                </a:schemeClr>
              </a:gs>
            </a:gsLst>
            <a:lin ang="16200000"/>
          </a:gradFill>
          <a:ln>
            <a:solidFill>
              <a:srgbClr val="5698D3"/>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wrap="none" lIns="0" tIns="0" rIns="0" bIns="0">
            <a:spAutoFit/>
          </a:bodyPr>
          <a:lstStyle>
            <a:lvl1pPr defTabSz="914400">
              <a:defRPr sz="1400">
                <a:solidFill>
                  <a:srgbClr val="FFFFFF"/>
                </a:solidFill>
                <a:latin typeface="Arial"/>
                <a:ea typeface="Arial"/>
                <a:cs typeface="Arial"/>
                <a:sym typeface="Arial"/>
              </a:defRPr>
            </a:lvl1pPr>
          </a:lstStyle>
          <a:p>
            <a:pPr/>
            <a:r>
              <a:t>Research Corner</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Google Shape;158;p12"/>
          <p:cNvSpPr/>
          <p:nvPr/>
        </p:nvSpPr>
        <p:spPr>
          <a:xfrm>
            <a:off x="805907" y="0"/>
            <a:ext cx="6090842" cy="1704814"/>
          </a:xfrm>
          <a:prstGeom prst="rect">
            <a:avLst/>
          </a:prstGeom>
          <a:solidFill>
            <a:srgbClr val="FFFFFF"/>
          </a:solidFill>
          <a:ln w="12700">
            <a:miter lim="400000"/>
          </a:ln>
        </p:spPr>
        <p:txBody>
          <a:bodyPr lIns="0" tIns="0" rIns="0" bIns="0" anchor="ctr"/>
          <a:lstStyle/>
          <a:p>
            <a:pPr algn="ctr" defTabSz="914400">
              <a:defRPr>
                <a:solidFill>
                  <a:srgbClr val="FFFFFF"/>
                </a:solidFill>
                <a:latin typeface="Avenir Roman"/>
                <a:ea typeface="Avenir Roman"/>
                <a:cs typeface="Avenir Roman"/>
                <a:sym typeface="Avenir Roman"/>
              </a:defRPr>
            </a:pPr>
          </a:p>
        </p:txBody>
      </p:sp>
      <p:sp>
        <p:nvSpPr>
          <p:cNvPr id="194" name="Google Shape;159;p12"/>
          <p:cNvSpPr txBox="1"/>
          <p:nvPr>
            <p:ph type="sldNum" sz="quarter" idx="4294967295"/>
          </p:nvPr>
        </p:nvSpPr>
        <p:spPr>
          <a:xfrm>
            <a:off x="6992686" y="9455785"/>
            <a:ext cx="245325" cy="269201"/>
          </a:xfrm>
          <a:prstGeom prst="rect">
            <a:avLst/>
          </a:prstGeom>
          <a:extLst>
            <a:ext uri="{C572A759-6A51-4108-AA02-DFA0A04FC94B}">
              <ma14:wrappingTextBoxFlag xmlns:ma14="http://schemas.microsoft.com/office/mac/drawingml/2011/main" val="1"/>
            </a:ext>
          </a:extLst>
        </p:spPr>
        <p:txBody>
          <a:bodyPr lIns="45699" tIns="45699" rIns="45699" bIns="45699"/>
          <a:lstStyle>
            <a:lvl1pPr defTabSz="914400">
              <a:defRPr>
                <a:latin typeface="Avenir Roman"/>
                <a:ea typeface="Avenir Roman"/>
                <a:cs typeface="Avenir Roman"/>
                <a:sym typeface="Avenir Roman"/>
              </a:defRPr>
            </a:lvl1pPr>
          </a:lstStyle>
          <a:p>
            <a:pPr/>
            <a:fld id="{86CB4B4D-7CA3-9044-876B-883B54F8677D}" type="slidenum"/>
          </a:p>
        </p:txBody>
      </p:sp>
      <p:pic>
        <p:nvPicPr>
          <p:cNvPr id="195" name="Google Shape;160;p12" descr="Google Shape;160;p12"/>
          <p:cNvPicPr>
            <a:picLocks noChangeAspect="1"/>
          </p:cNvPicPr>
          <p:nvPr/>
        </p:nvPicPr>
        <p:blipFill>
          <a:blip r:embed="rId2">
            <a:extLst/>
          </a:blip>
          <a:srcRect l="20877" t="0" r="25428" b="0"/>
          <a:stretch>
            <a:fillRect/>
          </a:stretch>
        </p:blipFill>
        <p:spPr>
          <a:xfrm>
            <a:off x="219434" y="-95860"/>
            <a:ext cx="7333531" cy="9755879"/>
          </a:xfrm>
          <a:prstGeom prst="rect">
            <a:avLst/>
          </a:prstGeom>
          <a:ln w="12700">
            <a:miter lim="400000"/>
          </a:ln>
        </p:spPr>
      </p:pic>
      <p:pic>
        <p:nvPicPr>
          <p:cNvPr id="196" name="Google Shape;161;p12" descr="Google Shape;161;p12"/>
          <p:cNvPicPr>
            <a:picLocks noChangeAspect="1"/>
          </p:cNvPicPr>
          <p:nvPr/>
        </p:nvPicPr>
        <p:blipFill>
          <a:blip r:embed="rId3">
            <a:extLst/>
          </a:blip>
          <a:srcRect l="0" t="0" r="0" b="35859"/>
          <a:stretch>
            <a:fillRect/>
          </a:stretch>
        </p:blipFill>
        <p:spPr>
          <a:xfrm>
            <a:off x="-16815" y="-143950"/>
            <a:ext cx="7736177" cy="1992749"/>
          </a:xfrm>
          <a:prstGeom prst="rect">
            <a:avLst/>
          </a:prstGeom>
          <a:ln w="12700">
            <a:miter lim="400000"/>
          </a:ln>
        </p:spPr>
      </p:pic>
      <p:sp>
        <p:nvSpPr>
          <p:cNvPr id="197" name="Google Shape;162;p12"/>
          <p:cNvSpPr/>
          <p:nvPr/>
        </p:nvSpPr>
        <p:spPr>
          <a:xfrm>
            <a:off x="-3" y="9976322"/>
            <a:ext cx="7772401" cy="77894"/>
          </a:xfrm>
          <a:prstGeom prst="rect">
            <a:avLst/>
          </a:prstGeom>
          <a:gradFill>
            <a:gsLst>
              <a:gs pos="0">
                <a:srgbClr val="00AA9E"/>
              </a:gs>
              <a:gs pos="100000">
                <a:srgbClr val="6719FC"/>
              </a:gs>
            </a:gsLst>
            <a:lin ang="10800000"/>
          </a:gradFill>
          <a:ln w="12700">
            <a:miter lim="400000"/>
          </a:ln>
        </p:spPr>
        <p:txBody>
          <a:bodyPr lIns="0" tIns="0" rIns="0" bIns="0" anchor="ctr"/>
          <a:lstStyle/>
          <a:p>
            <a:pPr defTabSz="914400">
              <a:defRPr>
                <a:latin typeface="Avenir Roman"/>
                <a:ea typeface="Avenir Roman"/>
                <a:cs typeface="Avenir Roman"/>
                <a:sym typeface="Avenir Roman"/>
              </a:defRPr>
            </a:pPr>
          </a:p>
        </p:txBody>
      </p:sp>
      <p:sp>
        <p:nvSpPr>
          <p:cNvPr id="198" name="Google Shape;163;p12"/>
          <p:cNvSpPr/>
          <p:nvPr/>
        </p:nvSpPr>
        <p:spPr>
          <a:xfrm>
            <a:off x="914400" y="4258733"/>
            <a:ext cx="1530715" cy="136650"/>
          </a:xfrm>
          <a:prstGeom prst="rect">
            <a:avLst/>
          </a:prstGeom>
          <a:solidFill>
            <a:srgbClr val="FFFFFF"/>
          </a:solidFill>
          <a:ln w="12700">
            <a:miter lim="400000"/>
          </a:ln>
        </p:spPr>
        <p:txBody>
          <a:bodyPr lIns="0" tIns="0" rIns="0" bIns="0" anchor="ctr"/>
          <a:lstStyle/>
          <a:p>
            <a:pPr defTabSz="914400">
              <a:defRPr>
                <a:latin typeface="Avenir Roman"/>
                <a:ea typeface="Avenir Roman"/>
                <a:cs typeface="Avenir Roman"/>
                <a:sym typeface="Avenir Roman"/>
              </a:defRPr>
            </a:pPr>
          </a:p>
        </p:txBody>
      </p:sp>
      <p:sp>
        <p:nvSpPr>
          <p:cNvPr id="199" name="Google Shape;164;p12"/>
          <p:cNvSpPr txBox="1"/>
          <p:nvPr/>
        </p:nvSpPr>
        <p:spPr>
          <a:xfrm>
            <a:off x="673064" y="4198789"/>
            <a:ext cx="2064186" cy="239889"/>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lvl="2" defTabSz="914400">
              <a:lnSpc>
                <a:spcPct val="120000"/>
              </a:lnSpc>
              <a:defRPr sz="1100">
                <a:latin typeface="Helvetica Neue"/>
                <a:ea typeface="Helvetica Neue"/>
                <a:cs typeface="Helvetica Neue"/>
                <a:sym typeface="Helvetica Neue"/>
              </a:defRPr>
            </a:pPr>
            <a:r>
              <a:t>Lisa Andrews, MEd, RD, LD</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5" name="Google Shape;61;p2" descr="Google Shape;61;p2"/>
          <p:cNvPicPr>
            <a:picLocks noChangeAspect="1"/>
          </p:cNvPicPr>
          <p:nvPr/>
        </p:nvPicPr>
        <p:blipFill>
          <a:blip r:embed="rId2">
            <a:extLst/>
          </a:blip>
          <a:stretch>
            <a:fillRect/>
          </a:stretch>
        </p:blipFill>
        <p:spPr>
          <a:xfrm>
            <a:off x="-2158614" y="405051"/>
            <a:ext cx="36005" cy="216000"/>
          </a:xfrm>
          <a:prstGeom prst="rect">
            <a:avLst/>
          </a:prstGeom>
          <a:ln w="12700">
            <a:miter lim="400000"/>
          </a:ln>
        </p:spPr>
      </p:pic>
      <p:sp>
        <p:nvSpPr>
          <p:cNvPr id="116" name="Google Shape;62;p2"/>
          <p:cNvSpPr txBox="1"/>
          <p:nvPr/>
        </p:nvSpPr>
        <p:spPr>
          <a:xfrm>
            <a:off x="340157" y="365758"/>
            <a:ext cx="7025634" cy="6756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gn="ctr" defTabSz="914400">
              <a:defRPr sz="4000">
                <a:latin typeface="Georgia"/>
                <a:ea typeface="Georgia"/>
                <a:cs typeface="Georgia"/>
                <a:sym typeface="Georgia"/>
              </a:defRPr>
            </a:lvl1pPr>
          </a:lstStyle>
          <a:p>
            <a:pPr/>
            <a:r>
              <a:t>Tahini Lemon Kale Salad</a:t>
            </a:r>
          </a:p>
        </p:txBody>
      </p:sp>
      <p:sp>
        <p:nvSpPr>
          <p:cNvPr id="117" name="Google Shape;63;p2"/>
          <p:cNvSpPr txBox="1"/>
          <p:nvPr/>
        </p:nvSpPr>
        <p:spPr>
          <a:xfrm>
            <a:off x="658695" y="1554630"/>
            <a:ext cx="2643515" cy="3965003"/>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defTabSz="914400">
              <a:defRPr b="1" sz="1400">
                <a:latin typeface="Helvetica Neue"/>
                <a:ea typeface="Helvetica Neue"/>
                <a:cs typeface="Helvetica Neue"/>
                <a:sym typeface="Helvetica Neue"/>
              </a:defRPr>
            </a:pPr>
            <a:r>
              <a:t>Ingredients: </a:t>
            </a:r>
            <a:endParaRPr sz="1800"/>
          </a:p>
          <a:p>
            <a:pPr marL="228600" indent="-228600" defTabSz="914400">
              <a:lnSpc>
                <a:spcPct val="90000"/>
              </a:lnSpc>
              <a:spcBef>
                <a:spcPts val="800"/>
              </a:spcBef>
              <a:defRPr sz="1300">
                <a:latin typeface="Avenir Roman"/>
                <a:ea typeface="Avenir Roman"/>
                <a:cs typeface="Avenir Roman"/>
                <a:sym typeface="Avenir Roman"/>
              </a:defRPr>
            </a:pPr>
            <a:r>
              <a:t>Salad:</a:t>
            </a:r>
          </a:p>
          <a:p>
            <a:pPr defTabSz="914400">
              <a:defRPr sz="1400">
                <a:latin typeface="Helvetica Neue"/>
                <a:ea typeface="Helvetica Neue"/>
                <a:cs typeface="Helvetica Neue"/>
                <a:sym typeface="Helvetica Neue"/>
              </a:defRPr>
            </a:pPr>
            <a:r>
              <a:t>3 cups chopped purple kale</a:t>
            </a:r>
          </a:p>
          <a:p>
            <a:pPr defTabSz="914400">
              <a:defRPr sz="1400">
                <a:latin typeface="Helvetica Neue"/>
                <a:ea typeface="Helvetica Neue"/>
                <a:cs typeface="Helvetica Neue"/>
                <a:sym typeface="Helvetica Neue"/>
              </a:defRPr>
            </a:pPr>
            <a:r>
              <a:t>3 cups curly green kale</a:t>
            </a:r>
          </a:p>
          <a:p>
            <a:pPr defTabSz="914400">
              <a:defRPr sz="1400">
                <a:latin typeface="Helvetica Neue"/>
                <a:ea typeface="Helvetica Neue"/>
                <a:cs typeface="Helvetica Neue"/>
                <a:sym typeface="Helvetica Neue"/>
              </a:defRPr>
            </a:pPr>
            <a:r>
              <a:t>1 lemon</a:t>
            </a:r>
          </a:p>
          <a:p>
            <a:pPr defTabSz="914400">
              <a:defRPr sz="1400">
                <a:latin typeface="Helvetica Neue"/>
                <a:ea typeface="Helvetica Neue"/>
                <a:cs typeface="Helvetica Neue"/>
                <a:sym typeface="Helvetica Neue"/>
              </a:defRPr>
            </a:pPr>
            <a:r>
              <a:t>1 cup shredded or sliced carrots</a:t>
            </a:r>
          </a:p>
          <a:p>
            <a:pPr defTabSz="914400">
              <a:defRPr sz="1400">
                <a:latin typeface="Helvetica Neue"/>
                <a:ea typeface="Helvetica Neue"/>
                <a:cs typeface="Helvetica Neue"/>
                <a:sym typeface="Helvetica Neue"/>
              </a:defRPr>
            </a:pPr>
            <a:r>
              <a:t>1/4 cup sliced green onion</a:t>
            </a:r>
          </a:p>
          <a:p>
            <a:pPr defTabSz="914400">
              <a:defRPr sz="1400">
                <a:latin typeface="Helvetica Neue"/>
                <a:ea typeface="Helvetica Neue"/>
                <a:cs typeface="Helvetica Neue"/>
                <a:sym typeface="Helvetica Neue"/>
              </a:defRPr>
            </a:pPr>
            <a:r>
              <a:t>1 avocado, peeled and cubed</a:t>
            </a:r>
          </a:p>
          <a:p>
            <a:pPr defTabSz="914400">
              <a:defRPr sz="1400">
                <a:latin typeface="Helvetica Neue"/>
                <a:ea typeface="Helvetica Neue"/>
                <a:cs typeface="Helvetica Neue"/>
                <a:sym typeface="Helvetica Neue"/>
              </a:defRPr>
            </a:pPr>
            <a:r>
              <a:t>1 tablespoon sesame seeds</a:t>
            </a:r>
          </a:p>
          <a:p>
            <a:pPr defTabSz="914400">
              <a:defRPr sz="1400">
                <a:latin typeface="Helvetica Neue"/>
                <a:ea typeface="Helvetica Neue"/>
                <a:cs typeface="Helvetica Neue"/>
                <a:sym typeface="Helvetica Neue"/>
              </a:defRPr>
            </a:pPr>
            <a:r>
              <a:t>1 sprig mint</a:t>
            </a:r>
          </a:p>
          <a:p>
            <a:pPr defTabSz="914400">
              <a:defRPr sz="1400">
                <a:latin typeface="Helvetica Neue"/>
                <a:ea typeface="Helvetica Neue"/>
                <a:cs typeface="Helvetica Neue"/>
                <a:sym typeface="Helvetica Neue"/>
              </a:defRPr>
            </a:pPr>
          </a:p>
          <a:p>
            <a:pPr marL="228600" indent="-228600" defTabSz="914400">
              <a:lnSpc>
                <a:spcPct val="90000"/>
              </a:lnSpc>
              <a:spcBef>
                <a:spcPts val="800"/>
              </a:spcBef>
              <a:defRPr sz="1300">
                <a:latin typeface="Avenir Roman"/>
                <a:ea typeface="Avenir Roman"/>
                <a:cs typeface="Avenir Roman"/>
                <a:sym typeface="Avenir Roman"/>
              </a:defRPr>
            </a:pPr>
            <a:r>
              <a:t>Dressing:</a:t>
            </a:r>
          </a:p>
          <a:p>
            <a:pPr defTabSz="914400">
              <a:defRPr sz="1400">
                <a:latin typeface="Helvetica Neue"/>
                <a:ea typeface="Helvetica Neue"/>
                <a:cs typeface="Helvetica Neue"/>
                <a:sym typeface="Helvetica Neue"/>
              </a:defRPr>
            </a:pPr>
            <a:r>
              <a:t>3 tablespoons tahini paste</a:t>
            </a:r>
          </a:p>
          <a:p>
            <a:pPr defTabSz="914400">
              <a:defRPr sz="1400">
                <a:latin typeface="Helvetica Neue"/>
                <a:ea typeface="Helvetica Neue"/>
                <a:cs typeface="Helvetica Neue"/>
                <a:sym typeface="Helvetica Neue"/>
              </a:defRPr>
            </a:pPr>
            <a:r>
              <a:t>1/4 cup lemon juice</a:t>
            </a:r>
          </a:p>
          <a:p>
            <a:pPr defTabSz="914400">
              <a:defRPr sz="1400">
                <a:latin typeface="Helvetica Neue"/>
                <a:ea typeface="Helvetica Neue"/>
                <a:cs typeface="Helvetica Neue"/>
                <a:sym typeface="Helvetica Neue"/>
              </a:defRPr>
            </a:pPr>
            <a:r>
              <a:t>1 tablespoon honey</a:t>
            </a:r>
          </a:p>
          <a:p>
            <a:pPr defTabSz="914400">
              <a:defRPr sz="1400">
                <a:latin typeface="Helvetica Neue"/>
                <a:ea typeface="Helvetica Neue"/>
                <a:cs typeface="Helvetica Neue"/>
                <a:sym typeface="Helvetica Neue"/>
              </a:defRPr>
            </a:pPr>
            <a:r>
              <a:t>1 tablespoon rice vinegar</a:t>
            </a:r>
          </a:p>
        </p:txBody>
      </p:sp>
      <p:sp>
        <p:nvSpPr>
          <p:cNvPr id="118" name="Google Shape;64;p2"/>
          <p:cNvSpPr/>
          <p:nvPr/>
        </p:nvSpPr>
        <p:spPr>
          <a:xfrm>
            <a:off x="431799" y="8395610"/>
            <a:ext cx="6934394" cy="1344012"/>
          </a:xfrm>
          <a:prstGeom prst="rect">
            <a:avLst/>
          </a:prstGeom>
          <a:solidFill>
            <a:srgbClr val="262626"/>
          </a:solidFill>
          <a:ln w="12700">
            <a:solidFill>
              <a:srgbClr val="32538F"/>
            </a:solidFill>
            <a:miter lim="8000"/>
          </a:ln>
        </p:spPr>
        <p:txBody>
          <a:bodyPr lIns="0" tIns="0" rIns="0" bIns="0" anchor="ctr"/>
          <a:lstStyle/>
          <a:p>
            <a:pPr defTabSz="914400">
              <a:defRPr sz="2800">
                <a:solidFill>
                  <a:srgbClr val="FFFFFF"/>
                </a:solidFill>
                <a:latin typeface="Avenir Roman"/>
                <a:ea typeface="Avenir Roman"/>
                <a:cs typeface="Avenir Roman"/>
                <a:sym typeface="Avenir Roman"/>
              </a:defRPr>
            </a:pPr>
          </a:p>
        </p:txBody>
      </p:sp>
      <p:sp>
        <p:nvSpPr>
          <p:cNvPr id="119" name="Google Shape;65;p2"/>
          <p:cNvSpPr txBox="1"/>
          <p:nvPr/>
        </p:nvSpPr>
        <p:spPr>
          <a:xfrm>
            <a:off x="576582" y="8507324"/>
            <a:ext cx="6662209" cy="105660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spAutoFit/>
          </a:bodyPr>
          <a:lstStyle/>
          <a:p>
            <a:pPr defTabSz="914400">
              <a:defRPr sz="1400">
                <a:solidFill>
                  <a:srgbClr val="FFFFFF"/>
                </a:solidFill>
                <a:latin typeface="Avenir Roman"/>
                <a:ea typeface="Avenir Roman"/>
                <a:cs typeface="Avenir Roman"/>
                <a:sym typeface="Avenir Roman"/>
              </a:defRPr>
            </a:pPr>
            <a:r>
              <a:t>Nutrition Facts:</a:t>
            </a:r>
          </a:p>
          <a:p>
            <a:pPr defTabSz="914400">
              <a:defRPr sz="1400">
                <a:solidFill>
                  <a:srgbClr val="FFFFFF"/>
                </a:solidFill>
                <a:latin typeface="Avenir Roman"/>
                <a:ea typeface="Avenir Roman"/>
                <a:cs typeface="Avenir Roman"/>
                <a:sym typeface="Avenir Roman"/>
              </a:defRPr>
            </a:pPr>
            <a:r>
              <a:t>Serves 4. Each 1 cup serving: 236 calories, 16 g fat, 2.25 g saturated fat, 0 mg cholesterol, 85 mg sodium, 23 g carbohydrates, 10 g fiber, 13 g carbohydrate, 8 g sugar, 7 g protein</a:t>
            </a:r>
          </a:p>
        </p:txBody>
      </p:sp>
      <p:sp>
        <p:nvSpPr>
          <p:cNvPr id="120" name="Google Shape;66;p2"/>
          <p:cNvSpPr txBox="1"/>
          <p:nvPr>
            <p:ph type="sldNum" sz="quarter" idx="4294967295"/>
          </p:nvPr>
        </p:nvSpPr>
        <p:spPr>
          <a:xfrm>
            <a:off x="7063298" y="9455785"/>
            <a:ext cx="174713" cy="269201"/>
          </a:xfrm>
          <a:prstGeom prst="rect">
            <a:avLst/>
          </a:prstGeom>
          <a:extLst>
            <a:ext uri="{C572A759-6A51-4108-AA02-DFA0A04FC94B}">
              <ma14:wrappingTextBoxFlag xmlns:ma14="http://schemas.microsoft.com/office/mac/drawingml/2011/main" val="1"/>
            </a:ext>
          </a:extLst>
        </p:spPr>
        <p:txBody>
          <a:bodyPr lIns="45699" tIns="45699" rIns="45699" bIns="45699"/>
          <a:lstStyle>
            <a:lvl1pPr defTabSz="914400">
              <a:defRPr>
                <a:latin typeface="Avenir Roman"/>
                <a:ea typeface="Avenir Roman"/>
                <a:cs typeface="Avenir Roman"/>
                <a:sym typeface="Avenir Roman"/>
              </a:defRPr>
            </a:lvl1pPr>
          </a:lstStyle>
          <a:p>
            <a:pPr/>
            <a:fld id="{86CB4B4D-7CA3-9044-876B-883B54F8677D}" type="slidenum"/>
          </a:p>
        </p:txBody>
      </p:sp>
      <p:sp>
        <p:nvSpPr>
          <p:cNvPr id="121" name="Google Shape;67;p2"/>
          <p:cNvSpPr txBox="1"/>
          <p:nvPr/>
        </p:nvSpPr>
        <p:spPr>
          <a:xfrm>
            <a:off x="665483" y="5756074"/>
            <a:ext cx="6441434" cy="1910244"/>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defTabSz="914400">
              <a:defRPr b="1" sz="1400">
                <a:latin typeface="Helvetica Neue"/>
                <a:ea typeface="Helvetica Neue"/>
                <a:cs typeface="Helvetica Neue"/>
                <a:sym typeface="Helvetica Neue"/>
              </a:defRPr>
            </a:pPr>
            <a:r>
              <a:t>Directions:</a:t>
            </a:r>
            <a:endParaRPr sz="1300"/>
          </a:p>
          <a:p>
            <a:pPr defTabSz="914400">
              <a:defRPr sz="1400">
                <a:latin typeface="Arial"/>
                <a:ea typeface="Arial"/>
                <a:cs typeface="Arial"/>
                <a:sym typeface="Arial"/>
              </a:defRPr>
            </a:pPr>
            <a:endParaRPr sz="1300"/>
          </a:p>
          <a:p>
            <a:pPr marL="160420" indent="-160420" defTabSz="914400">
              <a:lnSpc>
                <a:spcPct val="120000"/>
              </a:lnSpc>
              <a:buClr>
                <a:srgbClr val="000000"/>
              </a:buClr>
              <a:buSzPts val="1400"/>
              <a:buAutoNum type="arabicPeriod" startAt="1"/>
              <a:defRPr sz="1400">
                <a:latin typeface="Helvetica Neue"/>
                <a:ea typeface="Helvetica Neue"/>
                <a:cs typeface="Helvetica Neue"/>
                <a:sym typeface="Helvetica Neue"/>
              </a:defRPr>
            </a:pPr>
            <a:r>
              <a:t>Place the kale in a bowl. Add the lemon juice and massage the leaves together with the lemon juice. </a:t>
            </a:r>
          </a:p>
          <a:p>
            <a:pPr marL="160420" indent="-160420" defTabSz="914400">
              <a:lnSpc>
                <a:spcPct val="120000"/>
              </a:lnSpc>
              <a:buClr>
                <a:srgbClr val="000000"/>
              </a:buClr>
              <a:buSzPts val="1400"/>
              <a:buAutoNum type="arabicPeriod" startAt="1"/>
              <a:defRPr sz="1400">
                <a:latin typeface="Helvetica Neue"/>
                <a:ea typeface="Helvetica Neue"/>
                <a:cs typeface="Helvetica Neue"/>
                <a:sym typeface="Helvetica Neue"/>
              </a:defRPr>
            </a:pPr>
            <a:r>
              <a:t>Mix the dressing and pour over the kale. Add the mint leaves. Toss the greens together with the dressing. Add the rest of the ingredients and toss. Place on plates. </a:t>
            </a:r>
          </a:p>
          <a:p>
            <a:pPr marL="160420" indent="-160420" defTabSz="914400">
              <a:lnSpc>
                <a:spcPct val="120000"/>
              </a:lnSpc>
              <a:buClr>
                <a:srgbClr val="000000"/>
              </a:buClr>
              <a:buSzPts val="1400"/>
              <a:buAutoNum type="arabicPeriod" startAt="1"/>
              <a:defRPr sz="1400">
                <a:latin typeface="Helvetica Neue"/>
                <a:ea typeface="Helvetica Neue"/>
                <a:cs typeface="Helvetica Neue"/>
                <a:sym typeface="Helvetica Neue"/>
              </a:defRPr>
            </a:pPr>
            <a:r>
              <a:t>Optional garnish; edible flowers or colorful sprouts. </a:t>
            </a:r>
          </a:p>
        </p:txBody>
      </p:sp>
      <p:pic>
        <p:nvPicPr>
          <p:cNvPr id="122" name="recipes april 237622.jpg" descr="recipes april 237622.jpg"/>
          <p:cNvPicPr>
            <a:picLocks noChangeAspect="1"/>
          </p:cNvPicPr>
          <p:nvPr/>
        </p:nvPicPr>
        <p:blipFill>
          <a:blip r:embed="rId3">
            <a:extLst/>
          </a:blip>
          <a:srcRect l="19103" t="21110" r="23071" b="27464"/>
          <a:stretch>
            <a:fillRect/>
          </a:stretch>
        </p:blipFill>
        <p:spPr>
          <a:xfrm>
            <a:off x="3707139" y="2155613"/>
            <a:ext cx="3709176" cy="2638908"/>
          </a:xfrm>
          <a:prstGeom prst="rect">
            <a:avLst/>
          </a:prstGeom>
          <a:ln w="12700">
            <a:miter lim="400000"/>
          </a:ln>
        </p:spPr>
      </p:pic>
      <p:sp>
        <p:nvSpPr>
          <p:cNvPr id="123" name="Google Shape;69;p2"/>
          <p:cNvSpPr/>
          <p:nvPr/>
        </p:nvSpPr>
        <p:spPr>
          <a:xfrm>
            <a:off x="-3" y="9976322"/>
            <a:ext cx="7772401" cy="77894"/>
          </a:xfrm>
          <a:prstGeom prst="rect">
            <a:avLst/>
          </a:prstGeom>
          <a:gradFill>
            <a:gsLst>
              <a:gs pos="0">
                <a:srgbClr val="00AA9E"/>
              </a:gs>
              <a:gs pos="100000">
                <a:srgbClr val="6719FC"/>
              </a:gs>
            </a:gsLst>
            <a:lin ang="10800000"/>
          </a:gradFill>
          <a:ln w="12700">
            <a:miter lim="400000"/>
          </a:ln>
        </p:spPr>
        <p:txBody>
          <a:bodyPr lIns="0" tIns="0" rIns="0" bIns="0" anchor="ctr"/>
          <a:lstStyle/>
          <a:p>
            <a:pPr defTabSz="914400">
              <a:defRPr>
                <a:latin typeface="Avenir Roman"/>
                <a:ea typeface="Avenir Roman"/>
                <a:cs typeface="Avenir Roman"/>
                <a:sym typeface="Avenir Roman"/>
              </a:defRPr>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Google Shape;74;p3"/>
          <p:cNvSpPr txBox="1"/>
          <p:nvPr/>
        </p:nvSpPr>
        <p:spPr>
          <a:xfrm>
            <a:off x="651917" y="427525"/>
            <a:ext cx="6622868" cy="1069214"/>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gn="ctr" defTabSz="914400">
              <a:defRPr sz="3500">
                <a:solidFill>
                  <a:srgbClr val="262626"/>
                </a:solidFill>
                <a:latin typeface="Rockwell"/>
                <a:ea typeface="Rockwell"/>
                <a:cs typeface="Rockwell"/>
                <a:sym typeface="Rockwell"/>
              </a:defRPr>
            </a:lvl1pPr>
          </a:lstStyle>
          <a:p>
            <a:pPr/>
            <a:r>
              <a:t>Turmeric Chicken Noodle Soup</a:t>
            </a:r>
          </a:p>
        </p:txBody>
      </p:sp>
      <p:sp>
        <p:nvSpPr>
          <p:cNvPr id="126" name="Google Shape;75;p3"/>
          <p:cNvSpPr txBox="1"/>
          <p:nvPr/>
        </p:nvSpPr>
        <p:spPr>
          <a:xfrm>
            <a:off x="742747" y="3155153"/>
            <a:ext cx="6699609" cy="4594085"/>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defTabSz="914400">
              <a:defRPr b="1" sz="1200">
                <a:latin typeface="Helvetica Neue"/>
                <a:ea typeface="Helvetica Neue"/>
                <a:cs typeface="Helvetica Neue"/>
                <a:sym typeface="Helvetica Neue"/>
              </a:defRPr>
            </a:pPr>
            <a:r>
              <a:t>Ingredients:</a:t>
            </a:r>
            <a:endParaRPr sz="1800"/>
          </a:p>
          <a:p>
            <a:pPr defTabSz="914400">
              <a:defRPr sz="1200">
                <a:latin typeface="Helvetica Neue"/>
                <a:ea typeface="Helvetica Neue"/>
                <a:cs typeface="Helvetica Neue"/>
                <a:sym typeface="Helvetica Neue"/>
              </a:defRPr>
            </a:pPr>
            <a:r>
              <a:t>1 tsp olive oil</a:t>
            </a:r>
          </a:p>
          <a:p>
            <a:pPr defTabSz="914400">
              <a:defRPr sz="1200">
                <a:latin typeface="Helvetica Neue"/>
                <a:ea typeface="Helvetica Neue"/>
                <a:cs typeface="Helvetica Neue"/>
                <a:sym typeface="Helvetica Neue"/>
              </a:defRPr>
            </a:pPr>
            <a:r>
              <a:t>1/2 cup sliced carrots</a:t>
            </a:r>
          </a:p>
          <a:p>
            <a:pPr defTabSz="914400">
              <a:defRPr sz="1200">
                <a:latin typeface="Helvetica Neue"/>
                <a:ea typeface="Helvetica Neue"/>
                <a:cs typeface="Helvetica Neue"/>
                <a:sym typeface="Helvetica Neue"/>
              </a:defRPr>
            </a:pPr>
            <a:r>
              <a:t>1/2 cup chopped onions</a:t>
            </a:r>
          </a:p>
          <a:p>
            <a:pPr defTabSz="914400">
              <a:defRPr sz="1200">
                <a:latin typeface="Helvetica Neue"/>
                <a:ea typeface="Helvetica Neue"/>
                <a:cs typeface="Helvetica Neue"/>
                <a:sym typeface="Helvetica Neue"/>
              </a:defRPr>
            </a:pPr>
            <a:r>
              <a:t>1/2 cup chopped celery</a:t>
            </a:r>
          </a:p>
          <a:p>
            <a:pPr defTabSz="914400">
              <a:defRPr sz="1200">
                <a:latin typeface="Helvetica Neue"/>
                <a:ea typeface="Helvetica Neue"/>
                <a:cs typeface="Helvetica Neue"/>
                <a:sym typeface="Helvetica Neue"/>
              </a:defRPr>
            </a:pPr>
            <a:r>
              <a:t>1 tsp thyme</a:t>
            </a:r>
          </a:p>
          <a:p>
            <a:pPr defTabSz="914400">
              <a:defRPr sz="1200">
                <a:latin typeface="Helvetica Neue"/>
                <a:ea typeface="Helvetica Neue"/>
                <a:cs typeface="Helvetica Neue"/>
                <a:sym typeface="Helvetica Neue"/>
              </a:defRPr>
            </a:pPr>
            <a:r>
              <a:t>1 tsp turmeric</a:t>
            </a:r>
          </a:p>
          <a:p>
            <a:pPr defTabSz="914400">
              <a:defRPr sz="1200">
                <a:latin typeface="Helvetica Neue"/>
                <a:ea typeface="Helvetica Neue"/>
                <a:cs typeface="Helvetica Neue"/>
                <a:sym typeface="Helvetica Neue"/>
              </a:defRPr>
            </a:pPr>
            <a:r>
              <a:t>1 tsp garlic powder</a:t>
            </a:r>
          </a:p>
          <a:p>
            <a:pPr defTabSz="914400">
              <a:defRPr sz="1200">
                <a:latin typeface="Helvetica Neue"/>
                <a:ea typeface="Helvetica Neue"/>
                <a:cs typeface="Helvetica Neue"/>
                <a:sym typeface="Helvetica Neue"/>
              </a:defRPr>
            </a:pPr>
            <a:r>
              <a:t>4 cups water</a:t>
            </a:r>
          </a:p>
          <a:p>
            <a:pPr defTabSz="914400">
              <a:defRPr sz="1200">
                <a:latin typeface="Helvetica Neue"/>
                <a:ea typeface="Helvetica Neue"/>
                <a:cs typeface="Helvetica Neue"/>
                <a:sym typeface="Helvetica Neue"/>
              </a:defRPr>
            </a:pPr>
            <a:r>
              <a:t>4 cups chicken broth</a:t>
            </a:r>
          </a:p>
          <a:p>
            <a:pPr defTabSz="914400">
              <a:defRPr sz="1200">
                <a:latin typeface="Helvetica Neue"/>
                <a:ea typeface="Helvetica Neue"/>
                <a:cs typeface="Helvetica Neue"/>
                <a:sym typeface="Helvetica Neue"/>
              </a:defRPr>
            </a:pPr>
            <a:r>
              <a:t>8 ounces wide noodles</a:t>
            </a:r>
          </a:p>
          <a:p>
            <a:pPr defTabSz="914400">
              <a:defRPr sz="1200">
                <a:latin typeface="Helvetica Neue"/>
                <a:ea typeface="Helvetica Neue"/>
                <a:cs typeface="Helvetica Neue"/>
                <a:sym typeface="Helvetica Neue"/>
              </a:defRPr>
            </a:pPr>
            <a:r>
              <a:t>1 cup shredded rotisserie chicken</a:t>
            </a:r>
          </a:p>
          <a:p>
            <a:pPr defTabSz="914400">
              <a:defRPr sz="1200">
                <a:latin typeface="Helvetica Neue"/>
                <a:ea typeface="Helvetica Neue"/>
                <a:cs typeface="Helvetica Neue"/>
                <a:sym typeface="Helvetica Neue"/>
              </a:defRPr>
            </a:pPr>
            <a:r>
              <a:t>1/4 cup fresh chopped parsley</a:t>
            </a:r>
            <a:endParaRPr sz="1800"/>
          </a:p>
          <a:p>
            <a:pPr defTabSz="914400">
              <a:defRPr sz="1400">
                <a:latin typeface="Arial"/>
                <a:ea typeface="Arial"/>
                <a:cs typeface="Arial"/>
                <a:sym typeface="Arial"/>
              </a:defRPr>
            </a:pPr>
            <a:endParaRPr sz="1800"/>
          </a:p>
          <a:p>
            <a:pPr defTabSz="914400">
              <a:defRPr b="1" sz="1200">
                <a:latin typeface="Helvetica Neue"/>
                <a:ea typeface="Helvetica Neue"/>
                <a:cs typeface="Helvetica Neue"/>
                <a:sym typeface="Helvetica Neue"/>
              </a:defRPr>
            </a:pPr>
            <a:r>
              <a:t>Directions:</a:t>
            </a:r>
          </a:p>
          <a:p>
            <a:pPr marL="228600" indent="-228600" defTabSz="914400">
              <a:buSzPts val="1200"/>
              <a:buAutoNum type="arabicPeriod" startAt="1"/>
              <a:defRPr sz="1200">
                <a:latin typeface="Helvetica Neue"/>
                <a:ea typeface="Helvetica Neue"/>
                <a:cs typeface="Helvetica Neue"/>
                <a:sym typeface="Helvetica Neue"/>
              </a:defRPr>
            </a:pPr>
            <a:r>
              <a:t>Saute the carrots, celery, and onions in the olive oil. Add the seasonings. Cook for 3 minutes or until the onions are translucent.</a:t>
            </a:r>
          </a:p>
          <a:p>
            <a:pPr marL="228600" indent="-228600" defTabSz="914400">
              <a:buSzPts val="1200"/>
              <a:buAutoNum type="arabicPeriod" startAt="1"/>
              <a:defRPr sz="1200">
                <a:latin typeface="Helvetica Neue"/>
                <a:ea typeface="Helvetica Neue"/>
                <a:cs typeface="Helvetica Neue"/>
                <a:sym typeface="Helvetica Neue"/>
              </a:defRPr>
            </a:pPr>
            <a:r>
              <a:t>Add the water and noodles. Cook for 10 minutes until the noodles are al dente or almost tender. Add the chicken and cook for 5 more minutes or until everything is heated through and the noodles are tender.</a:t>
            </a:r>
          </a:p>
          <a:p>
            <a:pPr marL="228600" indent="-228600" defTabSz="914400">
              <a:buSzPts val="1200"/>
              <a:buAutoNum type="arabicPeriod" startAt="1"/>
              <a:defRPr sz="1200">
                <a:latin typeface="Helvetica Neue"/>
                <a:ea typeface="Helvetica Neue"/>
                <a:cs typeface="Helvetica Neue"/>
                <a:sym typeface="Helvetica Neue"/>
              </a:defRPr>
            </a:pPr>
            <a:r>
              <a:t>Top with parsley and serve hot.</a:t>
            </a:r>
          </a:p>
          <a:p>
            <a:pPr defTabSz="914400">
              <a:defRPr sz="1200">
                <a:latin typeface="Helvetica Neue"/>
                <a:ea typeface="Helvetica Neue"/>
                <a:cs typeface="Helvetica Neue"/>
                <a:sym typeface="Helvetica Neue"/>
              </a:defRPr>
            </a:pPr>
            <a:endParaRPr sz="1800"/>
          </a:p>
          <a:p>
            <a:pPr marL="228600" indent="-228600" defTabSz="914400">
              <a:buClr>
                <a:srgbClr val="000000"/>
              </a:buClr>
              <a:buSzPts val="1200"/>
              <a:buAutoNum type="arabicPeriod" startAt="4"/>
              <a:defRPr sz="1200">
                <a:latin typeface="Helvetica Neue"/>
                <a:ea typeface="Helvetica Neue"/>
                <a:cs typeface="Helvetica Neue"/>
                <a:sym typeface="Helvetica Neue"/>
              </a:defRPr>
            </a:pPr>
          </a:p>
        </p:txBody>
      </p:sp>
      <p:sp>
        <p:nvSpPr>
          <p:cNvPr id="127" name="Google Shape;76;p3"/>
          <p:cNvSpPr txBox="1"/>
          <p:nvPr>
            <p:ph type="sldNum" sz="quarter" idx="4294967295"/>
          </p:nvPr>
        </p:nvSpPr>
        <p:spPr>
          <a:xfrm>
            <a:off x="7063298" y="9455785"/>
            <a:ext cx="174713" cy="269201"/>
          </a:xfrm>
          <a:prstGeom prst="rect">
            <a:avLst/>
          </a:prstGeom>
          <a:extLst>
            <a:ext uri="{C572A759-6A51-4108-AA02-DFA0A04FC94B}">
              <ma14:wrappingTextBoxFlag xmlns:ma14="http://schemas.microsoft.com/office/mac/drawingml/2011/main" val="1"/>
            </a:ext>
          </a:extLst>
        </p:spPr>
        <p:txBody>
          <a:bodyPr lIns="45699" tIns="45699" rIns="45699" bIns="45699"/>
          <a:lstStyle>
            <a:lvl1pPr defTabSz="914400">
              <a:defRPr>
                <a:latin typeface="Avenir Roman"/>
                <a:ea typeface="Avenir Roman"/>
                <a:cs typeface="Avenir Roman"/>
                <a:sym typeface="Avenir Roman"/>
              </a:defRPr>
            </a:lvl1pPr>
          </a:lstStyle>
          <a:p>
            <a:pPr/>
            <a:fld id="{86CB4B4D-7CA3-9044-876B-883B54F8677D}" type="slidenum"/>
          </a:p>
        </p:txBody>
      </p:sp>
      <p:sp>
        <p:nvSpPr>
          <p:cNvPr id="128" name="Google Shape;77;p3"/>
          <p:cNvSpPr txBox="1"/>
          <p:nvPr/>
        </p:nvSpPr>
        <p:spPr>
          <a:xfrm>
            <a:off x="651916" y="1464959"/>
            <a:ext cx="2798305" cy="492822"/>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defTabSz="914400">
              <a:defRPr sz="1400">
                <a:solidFill>
                  <a:srgbClr val="404040"/>
                </a:solidFill>
                <a:latin typeface="Helvetica Neue"/>
                <a:ea typeface="Helvetica Neue"/>
                <a:cs typeface="Helvetica Neue"/>
                <a:sym typeface="Helvetica Neue"/>
              </a:defRPr>
            </a:lvl1pPr>
          </a:lstStyle>
          <a:p>
            <a:pPr/>
            <a:r>
              <a:t>This delicious soup has a beautiful color from the turmeric. </a:t>
            </a:r>
          </a:p>
        </p:txBody>
      </p:sp>
      <p:sp>
        <p:nvSpPr>
          <p:cNvPr id="129" name="Google Shape;78;p3"/>
          <p:cNvSpPr txBox="1"/>
          <p:nvPr/>
        </p:nvSpPr>
        <p:spPr>
          <a:xfrm>
            <a:off x="812129" y="9131892"/>
            <a:ext cx="6124170" cy="405346"/>
          </a:xfrm>
          <a:prstGeom prst="rect">
            <a:avLst/>
          </a:prstGeom>
          <a:solidFill>
            <a:srgbClr val="FFFFFF"/>
          </a:solidFill>
          <a:ln w="12700">
            <a:solidFill>
              <a:srgbClr val="009193"/>
            </a:solidFill>
            <a:miter lim="8000"/>
          </a:ln>
          <a:extLst>
            <a:ext uri="{C572A759-6A51-4108-AA02-DFA0A04FC94B}">
              <ma14:wrappingTextBoxFlag xmlns:ma14="http://schemas.microsoft.com/office/mac/drawingml/2011/main" val="1"/>
            </a:ext>
          </a:extLst>
        </p:spPr>
        <p:txBody>
          <a:bodyPr lIns="45699" tIns="45699" rIns="45699" bIns="45699">
            <a:spAutoFit/>
          </a:bodyPr>
          <a:lstStyle>
            <a:lvl1pPr defTabSz="914400">
              <a:defRPr sz="1000">
                <a:latin typeface="Helvetica Neue"/>
                <a:ea typeface="Helvetica Neue"/>
                <a:cs typeface="Helvetica Neue"/>
                <a:sym typeface="Helvetica Neue"/>
              </a:defRPr>
            </a:lvl1pPr>
          </a:lstStyle>
          <a:p>
            <a:pPr/>
            <a:r>
              <a:t>Serves 6. Each 1 cup serving: 248 calories, 6 g fat, 1.5 g saturated fat, 72 mg cholesterol, 750 mg sodium, 30 g carbohydrate, 2 g fiber, 17 g protein. </a:t>
            </a:r>
          </a:p>
        </p:txBody>
      </p:sp>
      <p:pic>
        <p:nvPicPr>
          <p:cNvPr id="130" name="recipes april 237632.jpg" descr="recipes april 237632.jpg"/>
          <p:cNvPicPr>
            <a:picLocks noChangeAspect="1"/>
          </p:cNvPicPr>
          <p:nvPr/>
        </p:nvPicPr>
        <p:blipFill>
          <a:blip r:embed="rId2">
            <a:extLst/>
          </a:blip>
          <a:srcRect l="2697" t="0" r="2697" b="0"/>
          <a:stretch>
            <a:fillRect/>
          </a:stretch>
        </p:blipFill>
        <p:spPr>
          <a:xfrm>
            <a:off x="3764129" y="1436743"/>
            <a:ext cx="3131591" cy="2815621"/>
          </a:xfrm>
          <a:prstGeom prst="rect">
            <a:avLst/>
          </a:prstGeom>
          <a:ln w="12700">
            <a:miter lim="400000"/>
          </a:ln>
        </p:spPr>
      </p:pic>
      <p:sp>
        <p:nvSpPr>
          <p:cNvPr id="131" name="Google Shape;80;p3"/>
          <p:cNvSpPr/>
          <p:nvPr/>
        </p:nvSpPr>
        <p:spPr>
          <a:xfrm>
            <a:off x="-3" y="9976322"/>
            <a:ext cx="7772401" cy="77894"/>
          </a:xfrm>
          <a:prstGeom prst="rect">
            <a:avLst/>
          </a:prstGeom>
          <a:gradFill>
            <a:gsLst>
              <a:gs pos="0">
                <a:srgbClr val="00AA9E"/>
              </a:gs>
              <a:gs pos="100000">
                <a:srgbClr val="6719FC"/>
              </a:gs>
            </a:gsLst>
            <a:lin ang="10800000"/>
          </a:gradFill>
          <a:ln w="12700">
            <a:miter lim="400000"/>
          </a:ln>
        </p:spPr>
        <p:txBody>
          <a:bodyPr lIns="0" tIns="0" rIns="0" bIns="0" anchor="ctr"/>
          <a:lstStyle/>
          <a:p>
            <a:pPr defTabSz="914400">
              <a:defRPr>
                <a:latin typeface="Avenir Roman"/>
                <a:ea typeface="Avenir Roman"/>
                <a:cs typeface="Avenir Roman"/>
                <a:sym typeface="Avenir Roman"/>
              </a:defRPr>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Google Shape;85;p4"/>
          <p:cNvSpPr/>
          <p:nvPr/>
        </p:nvSpPr>
        <p:spPr>
          <a:xfrm>
            <a:off x="-1" y="200230"/>
            <a:ext cx="7772401" cy="791666"/>
          </a:xfrm>
          <a:prstGeom prst="rect">
            <a:avLst/>
          </a:prstGeom>
          <a:solidFill>
            <a:srgbClr val="05A79D">
              <a:alpha val="48235"/>
            </a:srgbClr>
          </a:solidFill>
          <a:ln w="12700">
            <a:miter lim="400000"/>
          </a:ln>
        </p:spPr>
        <p:txBody>
          <a:bodyPr lIns="0" tIns="0" rIns="0" bIns="0" anchor="ctr"/>
          <a:lstStyle/>
          <a:p>
            <a:pPr algn="ctr" defTabSz="914400">
              <a:defRPr>
                <a:solidFill>
                  <a:srgbClr val="FFFFFF"/>
                </a:solidFill>
                <a:latin typeface="Avenir Roman"/>
                <a:ea typeface="Avenir Roman"/>
                <a:cs typeface="Avenir Roman"/>
                <a:sym typeface="Avenir Roman"/>
              </a:defRPr>
            </a:pPr>
          </a:p>
        </p:txBody>
      </p:sp>
      <p:sp>
        <p:nvSpPr>
          <p:cNvPr id="134" name="Google Shape;86;p4"/>
          <p:cNvSpPr txBox="1"/>
          <p:nvPr/>
        </p:nvSpPr>
        <p:spPr>
          <a:xfrm>
            <a:off x="45717" y="391625"/>
            <a:ext cx="7680902" cy="408839"/>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gn="ctr" defTabSz="914400">
              <a:defRPr sz="2500">
                <a:solidFill>
                  <a:srgbClr val="424242"/>
                </a:solidFill>
                <a:latin typeface="Rockwell"/>
                <a:ea typeface="Rockwell"/>
                <a:cs typeface="Rockwell"/>
                <a:sym typeface="Rockwell"/>
              </a:defRPr>
            </a:lvl1pPr>
          </a:lstStyle>
          <a:p>
            <a:pPr/>
            <a:r>
              <a:t>Shopping: 3 Simple Changes</a:t>
            </a:r>
          </a:p>
        </p:txBody>
      </p:sp>
      <p:sp>
        <p:nvSpPr>
          <p:cNvPr id="135" name="Google Shape;87;p4"/>
          <p:cNvSpPr txBox="1"/>
          <p:nvPr>
            <p:ph type="sldNum" sz="quarter" idx="4294967295"/>
          </p:nvPr>
        </p:nvSpPr>
        <p:spPr>
          <a:xfrm>
            <a:off x="7063298" y="9455785"/>
            <a:ext cx="174713" cy="269201"/>
          </a:xfrm>
          <a:prstGeom prst="rect">
            <a:avLst/>
          </a:prstGeom>
          <a:extLst>
            <a:ext uri="{C572A759-6A51-4108-AA02-DFA0A04FC94B}">
              <ma14:wrappingTextBoxFlag xmlns:ma14="http://schemas.microsoft.com/office/mac/drawingml/2011/main" val="1"/>
            </a:ext>
          </a:extLst>
        </p:spPr>
        <p:txBody>
          <a:bodyPr lIns="45699" tIns="45699" rIns="45699" bIns="45699"/>
          <a:lstStyle>
            <a:lvl1pPr defTabSz="914400">
              <a:defRPr>
                <a:latin typeface="Avenir Roman"/>
                <a:ea typeface="Avenir Roman"/>
                <a:cs typeface="Avenir Roman"/>
                <a:sym typeface="Avenir Roman"/>
              </a:defRPr>
            </a:lvl1pPr>
          </a:lstStyle>
          <a:p>
            <a:pPr/>
            <a:fld id="{86CB4B4D-7CA3-9044-876B-883B54F8677D}" type="slidenum"/>
          </a:p>
        </p:txBody>
      </p:sp>
      <p:sp>
        <p:nvSpPr>
          <p:cNvPr id="136" name="Google Shape;88;p4"/>
          <p:cNvSpPr/>
          <p:nvPr/>
        </p:nvSpPr>
        <p:spPr>
          <a:xfrm>
            <a:off x="-3" y="9976322"/>
            <a:ext cx="7772401" cy="77894"/>
          </a:xfrm>
          <a:prstGeom prst="rect">
            <a:avLst/>
          </a:prstGeom>
          <a:gradFill>
            <a:gsLst>
              <a:gs pos="0">
                <a:srgbClr val="00AA9E"/>
              </a:gs>
              <a:gs pos="100000">
                <a:srgbClr val="6719FC"/>
              </a:gs>
            </a:gsLst>
            <a:lin ang="10800000"/>
          </a:gradFill>
          <a:ln w="12700">
            <a:miter lim="400000"/>
          </a:ln>
        </p:spPr>
        <p:txBody>
          <a:bodyPr lIns="0" tIns="0" rIns="0" bIns="0" anchor="ctr"/>
          <a:lstStyle/>
          <a:p>
            <a:pPr defTabSz="914400">
              <a:defRPr>
                <a:latin typeface="Avenir Roman"/>
                <a:ea typeface="Avenir Roman"/>
                <a:cs typeface="Avenir Roman"/>
                <a:sym typeface="Avenir Roman"/>
              </a:defRPr>
            </a:pPr>
          </a:p>
        </p:txBody>
      </p:sp>
      <p:sp>
        <p:nvSpPr>
          <p:cNvPr id="137" name="Google Shape;89;p4"/>
          <p:cNvSpPr txBox="1"/>
          <p:nvPr/>
        </p:nvSpPr>
        <p:spPr>
          <a:xfrm>
            <a:off x="503302" y="3128594"/>
            <a:ext cx="6809400" cy="774138"/>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spAutoFit/>
          </a:bodyPr>
          <a:lstStyle>
            <a:lvl1pPr algn="ctr" defTabSz="914400">
              <a:lnSpc>
                <a:spcPct val="120000"/>
              </a:lnSpc>
              <a:defRPr sz="1400">
                <a:latin typeface="Arial"/>
                <a:ea typeface="Arial"/>
                <a:cs typeface="Arial"/>
                <a:sym typeface="Arial"/>
              </a:defRPr>
            </a:lvl1pPr>
          </a:lstStyle>
          <a:p>
            <a:pPr/>
            <a:r>
              <a:t>Victoria Shanta Retelny, RD,  has a great strategy for shopping when you don’t have time to plan meals or make a list - it is what she calls 3 simple changes that can make a big difference: </a:t>
            </a:r>
          </a:p>
        </p:txBody>
      </p:sp>
      <p:sp>
        <p:nvSpPr>
          <p:cNvPr id="138" name="Google Shape;90;p4"/>
          <p:cNvSpPr txBox="1"/>
          <p:nvPr/>
        </p:nvSpPr>
        <p:spPr>
          <a:xfrm>
            <a:off x="428747" y="4018831"/>
            <a:ext cx="6958502" cy="89589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lgn="just" defTabSz="914400">
              <a:lnSpc>
                <a:spcPct val="150000"/>
              </a:lnSpc>
              <a:spcBef>
                <a:spcPts val="1000"/>
              </a:spcBef>
              <a:defRPr b="1" sz="1000">
                <a:latin typeface="Arial"/>
                <a:ea typeface="Arial"/>
                <a:cs typeface="Arial"/>
                <a:sym typeface="Arial"/>
              </a:defRPr>
            </a:pPr>
            <a:r>
              <a:t>1.	Monitor your salt intake. </a:t>
            </a:r>
          </a:p>
          <a:p>
            <a:pPr marL="914400" indent="-292100" algn="just" defTabSz="914400">
              <a:lnSpc>
                <a:spcPct val="150000"/>
              </a:lnSpc>
              <a:spcBef>
                <a:spcPts val="1000"/>
              </a:spcBef>
              <a:buClr>
                <a:srgbClr val="000000"/>
              </a:buClr>
              <a:buSzPts val="1000"/>
              <a:buFont typeface="Arial"/>
              <a:buChar char="●"/>
              <a:defRPr sz="1000">
                <a:latin typeface="Arial"/>
                <a:ea typeface="Arial"/>
                <a:cs typeface="Arial"/>
                <a:sym typeface="Arial"/>
              </a:defRPr>
            </a:pPr>
            <a:r>
              <a:t>Check labels for sodium and shoot for nothing over 480 – 500 mg of sodium per serving.  </a:t>
            </a:r>
          </a:p>
          <a:p>
            <a:pPr marL="914400" indent="-292100" algn="just" defTabSz="914400">
              <a:lnSpc>
                <a:spcPct val="150000"/>
              </a:lnSpc>
              <a:spcBef>
                <a:spcPts val="1000"/>
              </a:spcBef>
              <a:buClr>
                <a:srgbClr val="000000"/>
              </a:buClr>
              <a:buSzPts val="1000"/>
              <a:buFont typeface="Arial"/>
              <a:buChar char="●"/>
              <a:defRPr sz="1000">
                <a:latin typeface="Arial"/>
                <a:ea typeface="Arial"/>
                <a:cs typeface="Arial"/>
                <a:sym typeface="Arial"/>
              </a:defRPr>
            </a:pPr>
            <a:r>
              <a:t>When you add salt to home-cooked meals or at restaurants, taste the food first – it may not need salt.</a:t>
            </a:r>
          </a:p>
        </p:txBody>
      </p:sp>
      <p:sp>
        <p:nvSpPr>
          <p:cNvPr id="139" name="Google Shape;91;p4"/>
          <p:cNvSpPr txBox="1"/>
          <p:nvPr/>
        </p:nvSpPr>
        <p:spPr>
          <a:xfrm>
            <a:off x="428747" y="5217631"/>
            <a:ext cx="6958502" cy="2648727"/>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defTabSz="914400">
              <a:lnSpc>
                <a:spcPct val="150000"/>
              </a:lnSpc>
              <a:spcBef>
                <a:spcPts val="1000"/>
              </a:spcBef>
              <a:defRPr b="1" sz="1000">
                <a:latin typeface="Arial"/>
                <a:ea typeface="Arial"/>
                <a:cs typeface="Arial"/>
                <a:sym typeface="Arial"/>
              </a:defRPr>
            </a:pPr>
            <a:r>
              <a:t>2.	Buy drinks without calories.</a:t>
            </a:r>
          </a:p>
          <a:p>
            <a:pPr lvl="1" marL="1371600" indent="-292100" defTabSz="914400">
              <a:lnSpc>
                <a:spcPct val="150000"/>
              </a:lnSpc>
              <a:spcBef>
                <a:spcPts val="1000"/>
              </a:spcBef>
              <a:buClr>
                <a:srgbClr val="000000"/>
              </a:buClr>
              <a:buSzPts val="1000"/>
              <a:buFont typeface="Arial"/>
              <a:buChar char="○"/>
              <a:defRPr sz="1000">
                <a:latin typeface="Arial"/>
                <a:ea typeface="Arial"/>
                <a:cs typeface="Arial"/>
                <a:sym typeface="Arial"/>
              </a:defRPr>
            </a:pPr>
            <a:r>
              <a:t>Liquid calories account for a big part of the average American’s caloric intake. </a:t>
            </a:r>
          </a:p>
          <a:p>
            <a:pPr lvl="1" marL="1371600" indent="-292100" defTabSz="914400">
              <a:lnSpc>
                <a:spcPct val="150000"/>
              </a:lnSpc>
              <a:spcBef>
                <a:spcPts val="1000"/>
              </a:spcBef>
              <a:buClr>
                <a:srgbClr val="000000"/>
              </a:buClr>
              <a:buSzPts val="1000"/>
              <a:buFont typeface="Arial"/>
              <a:buChar char="○"/>
              <a:defRPr sz="1000">
                <a:latin typeface="Arial"/>
                <a:ea typeface="Arial"/>
                <a:cs typeface="Arial"/>
                <a:sym typeface="Arial"/>
              </a:defRPr>
            </a:pPr>
            <a:r>
              <a:t>Not only does it contribute to overweight and obesity, but it displaces other nutritional calories.</a:t>
            </a:r>
          </a:p>
          <a:p>
            <a:pPr lvl="1" marL="1371600" indent="-292100" defTabSz="914400">
              <a:lnSpc>
                <a:spcPct val="150000"/>
              </a:lnSpc>
              <a:spcBef>
                <a:spcPts val="1000"/>
              </a:spcBef>
              <a:buClr>
                <a:srgbClr val="000000"/>
              </a:buClr>
              <a:buSzPts val="1000"/>
              <a:buFont typeface="Arial"/>
              <a:buChar char="○"/>
              <a:defRPr sz="1000">
                <a:latin typeface="Arial"/>
                <a:ea typeface="Arial"/>
                <a:cs typeface="Arial"/>
                <a:sym typeface="Arial"/>
              </a:defRPr>
            </a:pPr>
            <a:r>
              <a:t>Here are some ways to make lower-calorie beverage choices:</a:t>
            </a:r>
          </a:p>
          <a:p>
            <a:pPr lvl="2" marL="1828800" indent="-292100" defTabSz="914400">
              <a:lnSpc>
                <a:spcPct val="150000"/>
              </a:lnSpc>
              <a:spcBef>
                <a:spcPts val="1000"/>
              </a:spcBef>
              <a:buClr>
                <a:srgbClr val="000000"/>
              </a:buClr>
              <a:buSzPts val="1000"/>
              <a:buFont typeface="Arial"/>
              <a:buChar char="■"/>
              <a:defRPr sz="1000">
                <a:latin typeface="Arial"/>
                <a:ea typeface="Arial"/>
                <a:cs typeface="Arial"/>
                <a:sym typeface="Arial"/>
              </a:defRPr>
            </a:pPr>
            <a:r>
              <a:t>Choose skim/low-fat lattes versus drinks with cream and whipped cream</a:t>
            </a:r>
          </a:p>
          <a:p>
            <a:pPr lvl="2" marL="1828800" indent="-292100" defTabSz="914400">
              <a:lnSpc>
                <a:spcPct val="150000"/>
              </a:lnSpc>
              <a:spcBef>
                <a:spcPts val="1000"/>
              </a:spcBef>
              <a:buClr>
                <a:srgbClr val="000000"/>
              </a:buClr>
              <a:buSzPts val="1000"/>
              <a:buFont typeface="Arial"/>
              <a:buChar char="■"/>
              <a:defRPr sz="1000">
                <a:latin typeface="Arial"/>
                <a:ea typeface="Arial"/>
                <a:cs typeface="Arial"/>
                <a:sym typeface="Arial"/>
              </a:defRPr>
            </a:pPr>
            <a:r>
              <a:t>Drink mineral water with a twist of lemon, lime, or orange instead of regular or diet sodas.</a:t>
            </a:r>
          </a:p>
          <a:p>
            <a:pPr lvl="2" marL="1828800" indent="-292100" defTabSz="914400">
              <a:lnSpc>
                <a:spcPct val="150000"/>
              </a:lnSpc>
              <a:spcBef>
                <a:spcPts val="1000"/>
              </a:spcBef>
              <a:buClr>
                <a:srgbClr val="000000"/>
              </a:buClr>
              <a:buSzPts val="1000"/>
              <a:buFont typeface="Arial"/>
              <a:buChar char="■"/>
              <a:defRPr sz="1000">
                <a:latin typeface="Arial"/>
                <a:ea typeface="Arial"/>
                <a:cs typeface="Arial"/>
                <a:sym typeface="Arial"/>
              </a:defRPr>
            </a:pPr>
            <a:r>
              <a:t>Incorporate unsweetened tea into your daily regimen – as it’s a great low-calorie, nutritious way to begin and end the day (as long as you don’t add a lot of cream and sugar!)</a:t>
            </a:r>
          </a:p>
        </p:txBody>
      </p:sp>
      <p:sp>
        <p:nvSpPr>
          <p:cNvPr id="140" name="Google Shape;92;p4"/>
          <p:cNvSpPr txBox="1"/>
          <p:nvPr/>
        </p:nvSpPr>
        <p:spPr>
          <a:xfrm>
            <a:off x="428747" y="8253231"/>
            <a:ext cx="6958502" cy="1412436"/>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defTabSz="914400">
              <a:lnSpc>
                <a:spcPct val="150000"/>
              </a:lnSpc>
              <a:defRPr b="1" sz="1000">
                <a:latin typeface="Arial"/>
                <a:ea typeface="Arial"/>
                <a:cs typeface="Arial"/>
                <a:sym typeface="Arial"/>
              </a:defRPr>
            </a:pPr>
            <a:r>
              <a:t>3.</a:t>
            </a:r>
            <a:r>
              <a:rPr b="0"/>
              <a:t>	</a:t>
            </a:r>
            <a:r>
              <a:t>Eat less meat and more plants. </a:t>
            </a:r>
          </a:p>
          <a:p>
            <a:pPr marL="914400" indent="-292100" defTabSz="914400">
              <a:lnSpc>
                <a:spcPct val="150000"/>
              </a:lnSpc>
              <a:spcBef>
                <a:spcPts val="1400"/>
              </a:spcBef>
              <a:buClr>
                <a:srgbClr val="000000"/>
              </a:buClr>
              <a:buSzPts val="1000"/>
              <a:buFont typeface="Arial"/>
              <a:buChar char="●"/>
              <a:defRPr sz="1000">
                <a:latin typeface="Arial"/>
                <a:ea typeface="Arial"/>
                <a:cs typeface="Arial"/>
                <a:sym typeface="Arial"/>
              </a:defRPr>
            </a:pPr>
            <a:r>
              <a:t>Not only will you be helping to save our planet by eating more plants, but people that eat more vegetables typically get more fiber, potassium, and anti-oxidants in their diets when they forgo animal products. </a:t>
            </a:r>
          </a:p>
          <a:p>
            <a:pPr marL="914400" indent="-292100" defTabSz="914400">
              <a:lnSpc>
                <a:spcPct val="150000"/>
              </a:lnSpc>
              <a:spcBef>
                <a:spcPts val="1400"/>
              </a:spcBef>
              <a:buClr>
                <a:srgbClr val="000000"/>
              </a:buClr>
              <a:buSzPts val="1000"/>
              <a:buFont typeface="Arial"/>
              <a:buChar char="●"/>
              <a:defRPr sz="1000">
                <a:latin typeface="Arial"/>
                <a:ea typeface="Arial"/>
                <a:cs typeface="Arial"/>
                <a:sym typeface="Arial"/>
              </a:defRPr>
            </a:pPr>
            <a:r>
              <a:t>Designate weekly meatless days, experiment with roasting different vegetables (asparagus, leeks, Brussels sprouts, string beans, and squash), and visit farmers’ markets.</a:t>
            </a:r>
          </a:p>
        </p:txBody>
      </p:sp>
      <p:sp>
        <p:nvSpPr>
          <p:cNvPr id="141" name="Google Shape;93;p4"/>
          <p:cNvSpPr txBox="1"/>
          <p:nvPr/>
        </p:nvSpPr>
        <p:spPr>
          <a:xfrm>
            <a:off x="428749" y="9751975"/>
            <a:ext cx="3457500" cy="22790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defTabSz="914400">
              <a:defRPr sz="900">
                <a:latin typeface="Helvetica Neue"/>
                <a:ea typeface="Helvetica Neue"/>
                <a:cs typeface="Helvetica Neue"/>
                <a:sym typeface="Helvetica Neue"/>
              </a:defRPr>
            </a:lvl1pPr>
          </a:lstStyle>
          <a:p>
            <a:pPr/>
            <a:r>
              <a:t>Written By Stephanie Ronco</a:t>
            </a:r>
          </a:p>
        </p:txBody>
      </p:sp>
      <p:pic>
        <p:nvPicPr>
          <p:cNvPr id="142" name="Shopping-Cart-976x1024.jpg" descr="Shopping-Cart-976x1024.jpg"/>
          <p:cNvPicPr>
            <a:picLocks noChangeAspect="1"/>
          </p:cNvPicPr>
          <p:nvPr/>
        </p:nvPicPr>
        <p:blipFill>
          <a:blip r:embed="rId2">
            <a:extLst/>
          </a:blip>
          <a:srcRect l="0" t="38424" r="0" b="38424"/>
          <a:stretch>
            <a:fillRect/>
          </a:stretch>
        </p:blipFill>
        <p:spPr>
          <a:xfrm>
            <a:off x="427099" y="1305724"/>
            <a:ext cx="6809402" cy="1653941"/>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We choose what we eat for a variety of reasons: taste, convenience, cost, and health concerns. Food manufacturers capitalize on consumers’ desire for healthy foods by adding ingredients that are marketed to help protect our immune system, improve mood, a"/>
          <p:cNvSpPr txBox="1"/>
          <p:nvPr/>
        </p:nvSpPr>
        <p:spPr>
          <a:xfrm>
            <a:off x="470644" y="1198489"/>
            <a:ext cx="3854676" cy="841511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spcBef>
                <a:spcPts val="1200"/>
              </a:spcBef>
              <a:defRPr sz="1500">
                <a:latin typeface="Arial"/>
                <a:ea typeface="Arial"/>
                <a:cs typeface="Arial"/>
                <a:sym typeface="Arial"/>
              </a:defRPr>
            </a:pPr>
            <a:r>
              <a:t>We choose what we eat for a variety of reasons: taste, convenience, cost, and health concerns. Food manufacturers capitalize on consumers’ desire for healthy foods by adding ingredients that are marketed to help protect our immune system, improve mood, and increase energy levels. </a:t>
            </a:r>
          </a:p>
          <a:p>
            <a:pPr>
              <a:spcBef>
                <a:spcPts val="1200"/>
              </a:spcBef>
              <a:defRPr sz="1200">
                <a:latin typeface="Arial"/>
                <a:ea typeface="Arial"/>
                <a:cs typeface="Arial"/>
                <a:sym typeface="Arial"/>
              </a:defRPr>
            </a:pPr>
            <a:r>
              <a:t>According to a market analysis report, these added ingredients, known as functional ingredients, are expected to grow by 6.4% annually over the next seven years. While whole foods like fruit, vegetables, and whole grains are essential for good health, today’s consumers are shifting toward fortified convenience foods and beverages that contain functional ingredients. </a:t>
            </a:r>
          </a:p>
          <a:p>
            <a:pPr>
              <a:spcBef>
                <a:spcPts val="1200"/>
              </a:spcBef>
              <a:defRPr sz="1200">
                <a:latin typeface="Arial"/>
                <a:ea typeface="Arial"/>
                <a:cs typeface="Arial"/>
                <a:sym typeface="Arial"/>
              </a:defRPr>
            </a:pPr>
            <a:r>
              <a:t>Three popular functional ingredients you’ll find in various foods and beverages are </a:t>
            </a:r>
            <a:r>
              <a:rPr u="sng">
                <a:hlinkClick r:id="rId2" invalidUrl="" action="" tgtFrame="" tooltip="" history="1" highlightClick="0" endSnd="0"/>
              </a:rPr>
              <a:t>turmeric</a:t>
            </a:r>
            <a:r>
              <a:t>, collagen, and </a:t>
            </a:r>
            <a:r>
              <a:rPr u="sng">
                <a:hlinkClick r:id="rId3" invalidUrl="" action="" tgtFrame="" tooltip="" history="1" highlightClick="0" endSnd="0"/>
              </a:rPr>
              <a:t>green coffee extract</a:t>
            </a:r>
            <a:r>
              <a:t>. Let’s talk about collagen…</a:t>
            </a:r>
          </a:p>
          <a:p>
            <a:pPr>
              <a:spcBef>
                <a:spcPts val="1200"/>
              </a:spcBef>
              <a:defRPr sz="1200">
                <a:latin typeface="Arial"/>
                <a:ea typeface="Arial"/>
                <a:cs typeface="Arial"/>
                <a:sym typeface="Arial"/>
              </a:defRPr>
            </a:pPr>
            <a:r>
              <a:t>Bone broth is well-known to contain collagen, the most abundant structural protein in our body. Collagen plays a key role in maintaining healthy connective tissue, skin, hair, and nails. It’s one of the most popular functional ingredients and is often added to protein bars, yogurt, and beverages. </a:t>
            </a:r>
          </a:p>
          <a:p>
            <a:pPr>
              <a:spcBef>
                <a:spcPts val="1200"/>
              </a:spcBef>
              <a:defRPr sz="1200">
                <a:latin typeface="Arial"/>
                <a:ea typeface="Arial"/>
                <a:cs typeface="Arial"/>
                <a:sym typeface="Arial"/>
              </a:defRPr>
            </a:pPr>
            <a:r>
              <a:t>Research shows that collagen supplements may reduce joint pain, but there isn’t much evidence that collagen supplementation will increase skin elasticity and hydration or reduce wrinkles. It is unknown if collagen — when added as a functional ingredient — has any significant health benefits at all.</a:t>
            </a:r>
          </a:p>
          <a:p>
            <a:pPr>
              <a:spcBef>
                <a:spcPts val="1200"/>
              </a:spcBef>
              <a:defRPr sz="1200">
                <a:latin typeface="Arial"/>
                <a:ea typeface="Arial"/>
                <a:cs typeface="Arial"/>
                <a:sym typeface="Arial"/>
              </a:defRPr>
            </a:pPr>
            <a:r>
              <a:t>If you purchase foods with added collagen, be sure to read the ingredient list and nutrition facts label carefully. Look for added sugars, amount of sodium, and calories that might negate any possible health benefits. </a:t>
            </a:r>
          </a:p>
          <a:p>
            <a:pPr>
              <a:spcBef>
                <a:spcPts val="1200"/>
              </a:spcBef>
              <a:defRPr sz="1200">
                <a:latin typeface="Arial"/>
                <a:ea typeface="Arial"/>
                <a:cs typeface="Arial"/>
                <a:sym typeface="Arial"/>
              </a:defRPr>
            </a:pPr>
            <a:r>
              <a:t>Often foods and beverages with added functional ingredients are more expensive. You’ll do more for your health by putting your money into fruit, vegetables, and whole grains.</a:t>
            </a:r>
          </a:p>
          <a:p>
            <a:pPr>
              <a:spcBef>
                <a:spcPts val="1200"/>
              </a:spcBef>
              <a:defRPr b="1" sz="1200">
                <a:latin typeface="Arial"/>
                <a:ea typeface="Arial"/>
                <a:cs typeface="Arial"/>
                <a:sym typeface="Arial"/>
              </a:defRPr>
            </a:pPr>
            <a:r>
              <a:t>See references </a:t>
            </a:r>
            <a:r>
              <a:rPr u="sng">
                <a:solidFill>
                  <a:srgbClr val="0000FF"/>
                </a:solidFill>
                <a:uFill>
                  <a:solidFill>
                    <a:srgbClr val="0000FF"/>
                  </a:solidFill>
                </a:uFill>
                <a:hlinkClick r:id="rId4" invalidUrl="" action="" tgtFrame="" tooltip="" history="1" highlightClick="0" endSnd="0"/>
              </a:rPr>
              <a:t>online</a:t>
            </a:r>
          </a:p>
          <a:p>
            <a:pPr>
              <a:spcBef>
                <a:spcPts val="1200"/>
              </a:spcBef>
              <a:defRPr b="1" sz="1200">
                <a:latin typeface="Arial"/>
                <a:ea typeface="Arial"/>
                <a:cs typeface="Arial"/>
                <a:sym typeface="Arial"/>
              </a:defRPr>
            </a:pPr>
            <a:r>
              <a:t>By Lynn Grieger, RDN, CDCES, CHWC, CPT</a:t>
            </a:r>
          </a:p>
        </p:txBody>
      </p:sp>
      <p:sp>
        <p:nvSpPr>
          <p:cNvPr id="145" name="Functional Ingredient Spotlight: Collagen"/>
          <p:cNvSpPr txBox="1"/>
          <p:nvPr/>
        </p:nvSpPr>
        <p:spPr>
          <a:xfrm>
            <a:off x="471492" y="622600"/>
            <a:ext cx="6831113" cy="41942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2980">
                <a:latin typeface="Arial"/>
                <a:ea typeface="Arial"/>
                <a:cs typeface="Arial"/>
                <a:sym typeface="Arial"/>
              </a:defRPr>
            </a:lvl1pPr>
          </a:lstStyle>
          <a:p>
            <a:pPr/>
            <a:r>
              <a:t>Functional Ingredient Spotlight: Collagen</a:t>
            </a:r>
          </a:p>
        </p:txBody>
      </p:sp>
      <p:pic>
        <p:nvPicPr>
          <p:cNvPr id="146" name="JudyD_illustration_of_collagen_in_bottle_1b2b9340-8e4c-4742-a770-e58212eedebf.png" descr="JudyD_illustration_of_collagen_in_bottle_1b2b9340-8e4c-4742-a770-e58212eedebf.png"/>
          <p:cNvPicPr>
            <a:picLocks noChangeAspect="1"/>
          </p:cNvPicPr>
          <p:nvPr/>
        </p:nvPicPr>
        <p:blipFill>
          <a:blip r:embed="rId5">
            <a:extLst/>
          </a:blip>
          <a:srcRect l="23711" t="0" r="23711" b="0"/>
          <a:stretch>
            <a:fillRect/>
          </a:stretch>
        </p:blipFill>
        <p:spPr>
          <a:xfrm>
            <a:off x="4790590" y="1259699"/>
            <a:ext cx="2408146" cy="4580246"/>
          </a:xfrm>
          <a:prstGeom prst="rect">
            <a:avLst/>
          </a:prstGeom>
          <a:ln w="12700">
            <a:miter lim="400000"/>
          </a:ln>
        </p:spPr>
      </p:pic>
      <p:sp>
        <p:nvSpPr>
          <p:cNvPr id="147" name="Conceptual illustration"/>
          <p:cNvSpPr txBox="1"/>
          <p:nvPr/>
        </p:nvSpPr>
        <p:spPr>
          <a:xfrm>
            <a:off x="5238637" y="5876056"/>
            <a:ext cx="1512144" cy="17281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defRPr i="1" sz="1200">
                <a:latin typeface="Arial"/>
                <a:ea typeface="Arial"/>
                <a:cs typeface="Arial"/>
                <a:sym typeface="Arial"/>
              </a:defRPr>
            </a:lvl1pPr>
          </a:lstStyle>
          <a:p>
            <a:pPr/>
            <a:r>
              <a:t>Conceptual illustration</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Google Shape;99;p5"/>
          <p:cNvSpPr/>
          <p:nvPr/>
        </p:nvSpPr>
        <p:spPr>
          <a:xfrm>
            <a:off x="-1" y="200230"/>
            <a:ext cx="7772401" cy="791666"/>
          </a:xfrm>
          <a:prstGeom prst="rect">
            <a:avLst/>
          </a:prstGeom>
          <a:solidFill>
            <a:srgbClr val="05A79D">
              <a:alpha val="53333"/>
            </a:srgbClr>
          </a:solidFill>
          <a:ln w="12700">
            <a:miter lim="400000"/>
          </a:ln>
        </p:spPr>
        <p:txBody>
          <a:bodyPr lIns="0" tIns="0" rIns="0" bIns="0" anchor="ctr"/>
          <a:lstStyle/>
          <a:p>
            <a:pPr algn="ctr" defTabSz="914400">
              <a:defRPr>
                <a:solidFill>
                  <a:srgbClr val="FFFFFF"/>
                </a:solidFill>
                <a:latin typeface="Avenir Roman"/>
                <a:ea typeface="Avenir Roman"/>
                <a:cs typeface="Avenir Roman"/>
                <a:sym typeface="Avenir Roman"/>
              </a:defRPr>
            </a:pPr>
          </a:p>
        </p:txBody>
      </p:sp>
      <p:sp>
        <p:nvSpPr>
          <p:cNvPr id="150" name="Google Shape;100;p5"/>
          <p:cNvSpPr txBox="1"/>
          <p:nvPr/>
        </p:nvSpPr>
        <p:spPr>
          <a:xfrm>
            <a:off x="481500" y="1081950"/>
            <a:ext cx="6756601" cy="532466"/>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gn="ctr" defTabSz="914400">
              <a:lnSpc>
                <a:spcPct val="120000"/>
              </a:lnSpc>
              <a:defRPr sz="1400">
                <a:latin typeface="Helvetica Neue"/>
                <a:ea typeface="Helvetica Neue"/>
                <a:cs typeface="Helvetica Neue"/>
                <a:sym typeface="Helvetica Neue"/>
              </a:defRPr>
            </a:lvl1pPr>
          </a:lstStyle>
          <a:p>
            <a:pPr/>
            <a:r>
              <a:t>There are nine calories per gram of fat. (In comparison, carbs and protein each contain 4 per gram.)</a:t>
            </a:r>
          </a:p>
        </p:txBody>
      </p:sp>
      <p:sp>
        <p:nvSpPr>
          <p:cNvPr id="151" name="Google Shape;101;p5"/>
          <p:cNvSpPr txBox="1"/>
          <p:nvPr/>
        </p:nvSpPr>
        <p:spPr>
          <a:xfrm>
            <a:off x="45717" y="331937"/>
            <a:ext cx="7680902" cy="452011"/>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gn="ctr" defTabSz="914400">
              <a:defRPr sz="2800">
                <a:solidFill>
                  <a:srgbClr val="424242"/>
                </a:solidFill>
                <a:latin typeface="Rockwell"/>
                <a:ea typeface="Rockwell"/>
                <a:cs typeface="Rockwell"/>
                <a:sym typeface="Rockwell"/>
              </a:defRPr>
            </a:lvl1pPr>
          </a:lstStyle>
          <a:p>
            <a:pPr/>
            <a:r>
              <a:t>Fat Math</a:t>
            </a:r>
          </a:p>
        </p:txBody>
      </p:sp>
      <p:sp>
        <p:nvSpPr>
          <p:cNvPr id="152" name="Google Shape;102;p5"/>
          <p:cNvSpPr txBox="1"/>
          <p:nvPr>
            <p:ph type="sldNum" sz="quarter" idx="4294967295"/>
          </p:nvPr>
        </p:nvSpPr>
        <p:spPr>
          <a:xfrm>
            <a:off x="7063298" y="9455785"/>
            <a:ext cx="174713" cy="269201"/>
          </a:xfrm>
          <a:prstGeom prst="rect">
            <a:avLst/>
          </a:prstGeom>
          <a:extLst>
            <a:ext uri="{C572A759-6A51-4108-AA02-DFA0A04FC94B}">
              <ma14:wrappingTextBoxFlag xmlns:ma14="http://schemas.microsoft.com/office/mac/drawingml/2011/main" val="1"/>
            </a:ext>
          </a:extLst>
        </p:spPr>
        <p:txBody>
          <a:bodyPr lIns="45699" tIns="45699" rIns="45699" bIns="45699"/>
          <a:lstStyle>
            <a:lvl1pPr defTabSz="914400">
              <a:defRPr>
                <a:latin typeface="Avenir Roman"/>
                <a:ea typeface="Avenir Roman"/>
                <a:cs typeface="Avenir Roman"/>
                <a:sym typeface="Avenir Roman"/>
              </a:defRPr>
            </a:lvl1pPr>
          </a:lstStyle>
          <a:p>
            <a:pPr/>
            <a:fld id="{86CB4B4D-7CA3-9044-876B-883B54F8677D}" type="slidenum"/>
          </a:p>
        </p:txBody>
      </p:sp>
      <p:sp>
        <p:nvSpPr>
          <p:cNvPr id="153" name="Google Shape;103;p5"/>
          <p:cNvSpPr/>
          <p:nvPr/>
        </p:nvSpPr>
        <p:spPr>
          <a:xfrm>
            <a:off x="-3" y="9976322"/>
            <a:ext cx="7772401" cy="77894"/>
          </a:xfrm>
          <a:prstGeom prst="rect">
            <a:avLst/>
          </a:prstGeom>
          <a:gradFill>
            <a:gsLst>
              <a:gs pos="0">
                <a:srgbClr val="00AA9E"/>
              </a:gs>
              <a:gs pos="100000">
                <a:srgbClr val="6719FC"/>
              </a:gs>
            </a:gsLst>
            <a:lin ang="10800000"/>
          </a:gradFill>
          <a:ln w="12700">
            <a:miter lim="400000"/>
          </a:ln>
        </p:spPr>
        <p:txBody>
          <a:bodyPr lIns="0" tIns="0" rIns="0" bIns="0" anchor="ctr"/>
          <a:lstStyle/>
          <a:p>
            <a:pPr defTabSz="914400">
              <a:defRPr>
                <a:latin typeface="Avenir Roman"/>
                <a:ea typeface="Avenir Roman"/>
                <a:cs typeface="Avenir Roman"/>
                <a:sym typeface="Avenir Roman"/>
              </a:defRPr>
            </a:pPr>
          </a:p>
        </p:txBody>
      </p:sp>
      <p:sp>
        <p:nvSpPr>
          <p:cNvPr id="154" name="Google Shape;104;p5"/>
          <p:cNvSpPr txBox="1"/>
          <p:nvPr/>
        </p:nvSpPr>
        <p:spPr>
          <a:xfrm>
            <a:off x="428749" y="9675775"/>
            <a:ext cx="3457500" cy="22790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defTabSz="914400">
              <a:defRPr sz="900">
                <a:latin typeface="Helvetica Neue"/>
                <a:ea typeface="Helvetica Neue"/>
                <a:cs typeface="Helvetica Neue"/>
                <a:sym typeface="Helvetica Neue"/>
              </a:defRPr>
            </a:lvl1pPr>
          </a:lstStyle>
          <a:p>
            <a:pPr/>
            <a:r>
              <a:t>Written By Judy Doherty, MPS, PCII</a:t>
            </a:r>
          </a:p>
        </p:txBody>
      </p:sp>
      <p:sp>
        <p:nvSpPr>
          <p:cNvPr id="155" name="Google Shape;105;p5"/>
          <p:cNvSpPr txBox="1"/>
          <p:nvPr/>
        </p:nvSpPr>
        <p:spPr>
          <a:xfrm>
            <a:off x="565974" y="3130799"/>
            <a:ext cx="6463802" cy="798492"/>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just" defTabSz="914400">
              <a:lnSpc>
                <a:spcPct val="115000"/>
              </a:lnSpc>
              <a:spcBef>
                <a:spcPts val="1200"/>
              </a:spcBef>
              <a:defRPr b="1" sz="1000">
                <a:latin typeface="Arial"/>
                <a:ea typeface="Arial"/>
                <a:cs typeface="Arial"/>
                <a:sym typeface="Arial"/>
              </a:defRPr>
            </a:pPr>
            <a:r>
              <a:t>Overview</a:t>
            </a:r>
            <a:r>
              <a:rPr b="0"/>
              <a:t>:</a:t>
            </a:r>
            <a:br>
              <a:rPr b="0"/>
            </a:br>
            <a:r>
              <a:rPr b="0"/>
              <a:t>Fat is the most calorie-dense macronutrient, so it is important to choose heart-healthy fats and get enough Omega 3s while lowering saturated fat and especially trans fat. Choose a more plant-based diet and prepare foods without adding a lot of refined fat. Nuts and seeds are excellent, nutrient-dense choices. </a:t>
            </a:r>
          </a:p>
        </p:txBody>
      </p:sp>
      <p:sp>
        <p:nvSpPr>
          <p:cNvPr id="156" name="Google Shape;106;p5"/>
          <p:cNvSpPr txBox="1"/>
          <p:nvPr/>
        </p:nvSpPr>
        <p:spPr>
          <a:xfrm>
            <a:off x="565974" y="3924300"/>
            <a:ext cx="6463802" cy="385363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just" defTabSz="914400">
              <a:lnSpc>
                <a:spcPct val="115000"/>
              </a:lnSpc>
              <a:defRPr b="1" sz="1100">
                <a:latin typeface="Arial"/>
                <a:ea typeface="Arial"/>
                <a:cs typeface="Arial"/>
                <a:sym typeface="Arial"/>
              </a:defRPr>
            </a:pPr>
            <a:r>
              <a:t>Unsaturated and Saturated Fat:</a:t>
            </a:r>
          </a:p>
          <a:p>
            <a:pPr algn="just" defTabSz="914400">
              <a:lnSpc>
                <a:spcPct val="115000"/>
              </a:lnSpc>
              <a:defRPr sz="1000">
                <a:latin typeface="Arial"/>
                <a:ea typeface="Arial"/>
                <a:cs typeface="Arial"/>
                <a:sym typeface="Arial"/>
              </a:defRPr>
            </a:pPr>
            <a:r>
              <a:t>All foods contain a mix of fat types. </a:t>
            </a:r>
          </a:p>
          <a:p>
            <a:pPr algn="just" defTabSz="914400">
              <a:lnSpc>
                <a:spcPct val="115000"/>
              </a:lnSpc>
              <a:defRPr sz="1000">
                <a:latin typeface="Arial"/>
                <a:ea typeface="Arial"/>
                <a:cs typeface="Arial"/>
                <a:sym typeface="Arial"/>
              </a:defRPr>
            </a:pPr>
            <a:r>
              <a:t>Unsaturated fat is liquid at room temperature and is found mostly in plant foods.</a:t>
            </a:r>
          </a:p>
          <a:p>
            <a:pPr marL="457200" indent="-292100" algn="just" defTabSz="914400">
              <a:lnSpc>
                <a:spcPct val="115000"/>
              </a:lnSpc>
              <a:buClr>
                <a:srgbClr val="000000"/>
              </a:buClr>
              <a:buSzPts val="1000"/>
              <a:buFont typeface="Arial"/>
              <a:buChar char="●"/>
              <a:defRPr sz="1000">
                <a:latin typeface="Arial"/>
                <a:ea typeface="Arial"/>
                <a:cs typeface="Arial"/>
                <a:sym typeface="Arial"/>
              </a:defRPr>
            </a:pPr>
            <a:r>
              <a:t>Monounsaturated fats are found in high concentrations in olive oil, avocados, nuts, and seeds.</a:t>
            </a:r>
          </a:p>
          <a:p>
            <a:pPr marL="457200" indent="-292100" algn="just" defTabSz="914400">
              <a:lnSpc>
                <a:spcPct val="115000"/>
              </a:lnSpc>
              <a:buClr>
                <a:srgbClr val="000000"/>
              </a:buClr>
              <a:buSzPts val="1000"/>
              <a:buFont typeface="Arial"/>
              <a:buChar char="●"/>
              <a:defRPr sz="1000">
                <a:latin typeface="Arial"/>
                <a:ea typeface="Arial"/>
                <a:cs typeface="Arial"/>
                <a:sym typeface="Arial"/>
              </a:defRPr>
            </a:pPr>
            <a:r>
              <a:t>Polyunsaturated fats are high concentrations in canola, sunflower, corn, soybean, and flax oils and foods including walnuts, flax seeds, and cold-water, fatty fish. Omega-3 fats must come from food. Sources like cold water, fatty fish, or plant foods like flax, walnuts, chia seeds, canola oil, and soy oil contain significant amounts.</a:t>
            </a:r>
          </a:p>
          <a:p>
            <a:pPr algn="just" defTabSz="914400">
              <a:lnSpc>
                <a:spcPct val="115000"/>
              </a:lnSpc>
              <a:defRPr sz="1400">
                <a:latin typeface="Arial"/>
                <a:ea typeface="Arial"/>
                <a:cs typeface="Arial"/>
                <a:sym typeface="Arial"/>
              </a:defRPr>
            </a:pPr>
            <a:endParaRPr sz="1000"/>
          </a:p>
          <a:p>
            <a:pPr algn="just" defTabSz="914400">
              <a:lnSpc>
                <a:spcPct val="115000"/>
              </a:lnSpc>
              <a:defRPr sz="1000">
                <a:latin typeface="Arial"/>
                <a:ea typeface="Arial"/>
                <a:cs typeface="Arial"/>
                <a:sym typeface="Arial"/>
              </a:defRPr>
            </a:pPr>
            <a:r>
              <a:t>Saturated fat is solid at room temperature and found in animal foods, coconut, palm, and chocolate. Most saturated fat in the American diet comes from cheese, dairy, meat, and baked goods. </a:t>
            </a:r>
          </a:p>
          <a:p>
            <a:pPr algn="just" defTabSz="914400">
              <a:lnSpc>
                <a:spcPct val="115000"/>
              </a:lnSpc>
              <a:defRPr sz="1400">
                <a:latin typeface="Arial"/>
                <a:ea typeface="Arial"/>
                <a:cs typeface="Arial"/>
                <a:sym typeface="Arial"/>
              </a:defRPr>
            </a:pPr>
            <a:endParaRPr sz="1000"/>
          </a:p>
          <a:p>
            <a:pPr algn="just" defTabSz="914400">
              <a:lnSpc>
                <a:spcPct val="115000"/>
              </a:lnSpc>
              <a:defRPr sz="1000">
                <a:latin typeface="Arial"/>
                <a:ea typeface="Arial"/>
                <a:cs typeface="Arial"/>
                <a:sym typeface="Arial"/>
              </a:defRPr>
            </a:pPr>
            <a:r>
              <a:t>The Dietary Guidelines for Americans recommends getting less than 10 percent of calories daily from saturated fat or about 22g of saturated fat on a 2000-calorie diet. Reduce foods high in saturated fat and replace them with good fats, especially polyunsaturated fats. The idea is to replace fatty cheeseburgers and pizzas with salads, legumes, and whole grains, not cookies. The current Dietary Guidelines estimate that we only have 15% discretionary calories from added fats and sugars daily if we want to get enough nutrients in the calories allotted to avoid weight gain. </a:t>
            </a:r>
          </a:p>
          <a:p>
            <a:pPr algn="just" defTabSz="914400">
              <a:lnSpc>
                <a:spcPct val="115000"/>
              </a:lnSpc>
              <a:defRPr sz="1400">
                <a:latin typeface="Arial"/>
                <a:ea typeface="Arial"/>
                <a:cs typeface="Arial"/>
                <a:sym typeface="Arial"/>
              </a:defRPr>
            </a:pPr>
            <a:endParaRPr sz="1000"/>
          </a:p>
          <a:p>
            <a:pPr algn="just" defTabSz="914400">
              <a:lnSpc>
                <a:spcPct val="115000"/>
              </a:lnSpc>
              <a:defRPr sz="1000">
                <a:latin typeface="Arial"/>
                <a:ea typeface="Arial"/>
                <a:cs typeface="Arial"/>
                <a:sym typeface="Arial"/>
              </a:defRPr>
            </a:pPr>
            <a:r>
              <a:t>Trans fats are made in manufacturing processes to make them shelf stable. They are found mostly in desserts and restaurant foods. Always check the food label when shopping and the nutrition facts for your favorite restaurant foods to be aware of them. Zero trans fat is the only safe amount because they raise LDL cholesterol, lower HDL cholesterol, and causes inflammation. </a:t>
            </a:r>
          </a:p>
        </p:txBody>
      </p:sp>
      <p:sp>
        <p:nvSpPr>
          <p:cNvPr id="157" name="Google Shape;107;p5"/>
          <p:cNvSpPr txBox="1"/>
          <p:nvPr/>
        </p:nvSpPr>
        <p:spPr>
          <a:xfrm>
            <a:off x="565974" y="8032199"/>
            <a:ext cx="6463802" cy="1388629"/>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defTabSz="914400">
              <a:lnSpc>
                <a:spcPct val="115000"/>
              </a:lnSpc>
              <a:defRPr b="1" sz="700">
                <a:latin typeface="Arial"/>
                <a:ea typeface="Arial"/>
                <a:cs typeface="Arial"/>
                <a:sym typeface="Arial"/>
              </a:defRPr>
            </a:pPr>
            <a:r>
              <a:t>References:</a:t>
            </a:r>
          </a:p>
          <a:p>
            <a:pPr defTabSz="914400">
              <a:lnSpc>
                <a:spcPct val="115000"/>
              </a:lnSpc>
              <a:defRPr b="1" sz="700">
                <a:latin typeface="Arial"/>
                <a:ea typeface="Arial"/>
                <a:cs typeface="Arial"/>
                <a:sym typeface="Arial"/>
              </a:defRPr>
            </a:pPr>
            <a:r>
              <a:t>1) O'Neil C, Keast D, Fulgoni V, Nicklas T: Food Sources of Energy and Nutrients among Adults in the US: NHANES 2003–2006. Nutrients. 2012, 4: 2097-2120. 10.3390/nu4122097.</a:t>
            </a:r>
          </a:p>
          <a:p>
            <a:pPr defTabSz="914400">
              <a:lnSpc>
                <a:spcPct val="115000"/>
              </a:lnSpc>
              <a:defRPr sz="1400">
                <a:latin typeface="Arial"/>
                <a:ea typeface="Arial"/>
                <a:cs typeface="Arial"/>
                <a:sym typeface="Arial"/>
              </a:defRPr>
            </a:pPr>
            <a:endParaRPr b="1" sz="700"/>
          </a:p>
          <a:p>
            <a:pPr defTabSz="914400">
              <a:lnSpc>
                <a:spcPct val="115000"/>
              </a:lnSpc>
              <a:defRPr b="1" sz="700">
                <a:latin typeface="Arial"/>
                <a:ea typeface="Arial"/>
                <a:cs typeface="Arial"/>
                <a:sym typeface="Arial"/>
              </a:defRPr>
            </a:pPr>
            <a:r>
              <a:t>2) United States. Department of Health and Human Services: United States. Dept. of Agriculture., United States. Dietary Guidelines Advisory Committee. Dietary Guidelines for Americans. 2020-2025</a:t>
            </a:r>
          </a:p>
          <a:p>
            <a:pPr defTabSz="914400">
              <a:lnSpc>
                <a:spcPct val="115000"/>
              </a:lnSpc>
              <a:defRPr sz="1400">
                <a:latin typeface="Arial"/>
                <a:ea typeface="Arial"/>
                <a:cs typeface="Arial"/>
                <a:sym typeface="Arial"/>
              </a:defRPr>
            </a:pPr>
            <a:endParaRPr b="1" sz="700"/>
          </a:p>
          <a:p>
            <a:pPr defTabSz="914400">
              <a:lnSpc>
                <a:spcPct val="115000"/>
              </a:lnSpc>
              <a:defRPr b="1" sz="700">
                <a:latin typeface="Arial"/>
                <a:ea typeface="Arial"/>
                <a:cs typeface="Arial"/>
                <a:sym typeface="Arial"/>
              </a:defRPr>
            </a:pPr>
            <a:r>
              <a:t>3) Dhaka V, Gulia N, Ahlawat KS, Khatkar BS. Trans-fats-sources, health risks and alternative approach - A review. J Food Sci Technol. 2011 Oct;48(5):534-41. doi: 10.1007/s13197-010-0225-8. Epub 2011 Jan 28. PMID: 23572785; PMCID: PMC3551118.</a:t>
            </a:r>
          </a:p>
          <a:p>
            <a:pPr defTabSz="914400">
              <a:lnSpc>
                <a:spcPct val="115000"/>
              </a:lnSpc>
              <a:defRPr sz="1400">
                <a:latin typeface="Arial"/>
                <a:ea typeface="Arial"/>
                <a:cs typeface="Arial"/>
                <a:sym typeface="Arial"/>
              </a:defRPr>
            </a:pPr>
            <a:endParaRPr b="1" sz="700"/>
          </a:p>
          <a:p>
            <a:pPr defTabSz="914400">
              <a:lnSpc>
                <a:spcPct val="115000"/>
              </a:lnSpc>
              <a:defRPr b="1" sz="700">
                <a:latin typeface="Arial"/>
                <a:ea typeface="Arial"/>
                <a:cs typeface="Arial"/>
                <a:sym typeface="Arial"/>
              </a:defRPr>
            </a:pPr>
            <a:r>
              <a:t>4) Lichtenstein AH, Ausman LM, Jalbert SM, Schaefer EJ. Effects of different forms of dietary hydrogenated fats on serum lipoprotein cholesterol levels. N Engl J Med. 1999;340:1933–1940. doi: 10.1056/NEJM199906243402501</a:t>
            </a:r>
          </a:p>
        </p:txBody>
      </p:sp>
      <p:pic>
        <p:nvPicPr>
          <p:cNvPr id="158" name="oilpan.jpg" descr="oilpan.jpg"/>
          <p:cNvPicPr>
            <a:picLocks noChangeAspect="1"/>
          </p:cNvPicPr>
          <p:nvPr/>
        </p:nvPicPr>
        <p:blipFill>
          <a:blip r:embed="rId2">
            <a:extLst/>
          </a:blip>
          <a:srcRect l="0" t="35714" r="0" b="35714"/>
          <a:stretch>
            <a:fillRect/>
          </a:stretch>
        </p:blipFill>
        <p:spPr>
          <a:xfrm>
            <a:off x="634875" y="1798975"/>
            <a:ext cx="6258825" cy="1341176"/>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Google Shape;126;g21a7b46adaa_0_43"/>
          <p:cNvSpPr/>
          <p:nvPr/>
        </p:nvSpPr>
        <p:spPr>
          <a:xfrm>
            <a:off x="0" y="200224"/>
            <a:ext cx="7772400" cy="1231202"/>
          </a:xfrm>
          <a:prstGeom prst="rect">
            <a:avLst/>
          </a:prstGeom>
          <a:solidFill>
            <a:srgbClr val="05A79D">
              <a:alpha val="51764"/>
            </a:srgbClr>
          </a:solidFill>
          <a:ln w="12700">
            <a:miter lim="400000"/>
          </a:ln>
        </p:spPr>
        <p:txBody>
          <a:bodyPr lIns="0" tIns="0" rIns="0" bIns="0" anchor="ctr"/>
          <a:lstStyle/>
          <a:p>
            <a:pPr algn="ctr" defTabSz="914400">
              <a:defRPr>
                <a:solidFill>
                  <a:srgbClr val="FFFFFF"/>
                </a:solidFill>
                <a:latin typeface="Avenir Roman"/>
                <a:ea typeface="Avenir Roman"/>
                <a:cs typeface="Avenir Roman"/>
                <a:sym typeface="Avenir Roman"/>
              </a:defRPr>
            </a:pPr>
          </a:p>
        </p:txBody>
      </p:sp>
      <p:sp>
        <p:nvSpPr>
          <p:cNvPr id="161" name="Google Shape;127;g21a7b46adaa_0_43"/>
          <p:cNvSpPr txBox="1"/>
          <p:nvPr/>
        </p:nvSpPr>
        <p:spPr>
          <a:xfrm>
            <a:off x="18799" y="589819"/>
            <a:ext cx="7680902" cy="452012"/>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gn="ctr" defTabSz="914400">
              <a:defRPr sz="2800">
                <a:solidFill>
                  <a:srgbClr val="424242"/>
                </a:solidFill>
                <a:latin typeface="Rockwell"/>
                <a:ea typeface="Rockwell"/>
                <a:cs typeface="Rockwell"/>
                <a:sym typeface="Rockwell"/>
              </a:defRPr>
            </a:lvl1pPr>
          </a:lstStyle>
          <a:p>
            <a:pPr/>
            <a:r>
              <a:t>Lowering Calories: 6 Tips</a:t>
            </a:r>
          </a:p>
        </p:txBody>
      </p:sp>
      <p:sp>
        <p:nvSpPr>
          <p:cNvPr id="162" name="Google Shape;128;g21a7b46adaa_0_43"/>
          <p:cNvSpPr txBox="1"/>
          <p:nvPr>
            <p:ph type="sldNum" sz="quarter" idx="4294967295"/>
          </p:nvPr>
        </p:nvSpPr>
        <p:spPr>
          <a:xfrm>
            <a:off x="7063186" y="9444335"/>
            <a:ext cx="174713" cy="269201"/>
          </a:xfrm>
          <a:prstGeom prst="rect">
            <a:avLst/>
          </a:prstGeom>
          <a:extLst>
            <a:ext uri="{C572A759-6A51-4108-AA02-DFA0A04FC94B}">
              <ma14:wrappingTextBoxFlag xmlns:ma14="http://schemas.microsoft.com/office/mac/drawingml/2011/main" val="1"/>
            </a:ext>
          </a:extLst>
        </p:spPr>
        <p:txBody>
          <a:bodyPr lIns="45699" tIns="45699" rIns="45699" bIns="45699"/>
          <a:lstStyle>
            <a:lvl1pPr defTabSz="914400">
              <a:defRPr>
                <a:latin typeface="Avenir Roman"/>
                <a:ea typeface="Avenir Roman"/>
                <a:cs typeface="Avenir Roman"/>
                <a:sym typeface="Avenir Roman"/>
              </a:defRPr>
            </a:lvl1pPr>
          </a:lstStyle>
          <a:p>
            <a:pPr/>
            <a:fld id="{86CB4B4D-7CA3-9044-876B-883B54F8677D}" type="slidenum"/>
          </a:p>
        </p:txBody>
      </p:sp>
      <p:sp>
        <p:nvSpPr>
          <p:cNvPr id="163" name="Google Shape;129;g21a7b46adaa_0_43"/>
          <p:cNvSpPr/>
          <p:nvPr/>
        </p:nvSpPr>
        <p:spPr>
          <a:xfrm>
            <a:off x="-3" y="9976322"/>
            <a:ext cx="7772401" cy="78001"/>
          </a:xfrm>
          <a:prstGeom prst="rect">
            <a:avLst/>
          </a:prstGeom>
          <a:gradFill>
            <a:gsLst>
              <a:gs pos="0">
                <a:srgbClr val="00AA9E"/>
              </a:gs>
              <a:gs pos="100000">
                <a:srgbClr val="6719FC"/>
              </a:gs>
            </a:gsLst>
            <a:lin ang="10800025"/>
          </a:gradFill>
          <a:ln w="12700">
            <a:miter lim="400000"/>
          </a:ln>
        </p:spPr>
        <p:txBody>
          <a:bodyPr lIns="0" tIns="0" rIns="0" bIns="0" anchor="ctr"/>
          <a:lstStyle/>
          <a:p>
            <a:pPr defTabSz="914400">
              <a:defRPr>
                <a:latin typeface="Avenir Roman"/>
                <a:ea typeface="Avenir Roman"/>
                <a:cs typeface="Avenir Roman"/>
                <a:sym typeface="Avenir Roman"/>
              </a:defRPr>
            </a:pPr>
          </a:p>
        </p:txBody>
      </p:sp>
      <p:sp>
        <p:nvSpPr>
          <p:cNvPr id="164" name="Google Shape;130;g21a7b46adaa_0_43"/>
          <p:cNvSpPr txBox="1"/>
          <p:nvPr/>
        </p:nvSpPr>
        <p:spPr>
          <a:xfrm>
            <a:off x="428749" y="9675775"/>
            <a:ext cx="3457500" cy="22790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defTabSz="914400">
              <a:defRPr sz="900">
                <a:latin typeface="Helvetica Neue"/>
                <a:ea typeface="Helvetica Neue"/>
                <a:cs typeface="Helvetica Neue"/>
                <a:sym typeface="Helvetica Neue"/>
              </a:defRPr>
            </a:lvl1pPr>
          </a:lstStyle>
          <a:p>
            <a:pPr/>
            <a:r>
              <a:t>Written By Lisa Andrews</a:t>
            </a:r>
          </a:p>
        </p:txBody>
      </p:sp>
      <p:sp>
        <p:nvSpPr>
          <p:cNvPr id="165" name="Google Shape;131;g21a7b46adaa_0_43"/>
          <p:cNvSpPr txBox="1"/>
          <p:nvPr/>
        </p:nvSpPr>
        <p:spPr>
          <a:xfrm>
            <a:off x="352550" y="4120650"/>
            <a:ext cx="7013400" cy="3225449"/>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just" defTabSz="914400">
              <a:defRPr b="1" sz="1300">
                <a:latin typeface="Arial"/>
                <a:ea typeface="Arial"/>
                <a:cs typeface="Arial"/>
                <a:sym typeface="Arial"/>
              </a:defRPr>
            </a:pPr>
            <a:r>
              <a:t>Below are tips for clients trying to manage calories:</a:t>
            </a:r>
          </a:p>
          <a:p>
            <a:pPr marL="374650" indent="-228600" algn="just" defTabSz="914400">
              <a:spcBef>
                <a:spcPts val="1000"/>
              </a:spcBef>
              <a:buClr>
                <a:srgbClr val="000000"/>
              </a:buClr>
              <a:buSzPts val="1300"/>
              <a:buFont typeface="Arial"/>
              <a:buAutoNum type="arabicPeriod" startAt="1"/>
              <a:defRPr sz="1300">
                <a:latin typeface="Arial"/>
                <a:ea typeface="Arial"/>
                <a:cs typeface="Arial"/>
                <a:sym typeface="Arial"/>
              </a:defRPr>
            </a:pPr>
            <a:r>
              <a:t>“Chews” food in its whole form. An apple versus apple sauce or apple juice.</a:t>
            </a:r>
          </a:p>
          <a:p>
            <a:pPr marL="374650" indent="-228600" algn="just" defTabSz="914400">
              <a:spcBef>
                <a:spcPts val="1000"/>
              </a:spcBef>
              <a:buClr>
                <a:srgbClr val="000000"/>
              </a:buClr>
              <a:buSzPts val="1300"/>
              <a:buFont typeface="Arial"/>
              <a:buAutoNum type="arabicPeriod" startAt="1"/>
              <a:defRPr sz="1300">
                <a:latin typeface="Arial"/>
                <a:ea typeface="Arial"/>
                <a:cs typeface="Arial"/>
                <a:sym typeface="Arial"/>
              </a:defRPr>
            </a:pPr>
            <a:r>
              <a:t>Include foods containing protein with meals and snacks. Low-fat cottage cheese, Greek yogurt, hard-cooked eggs, lean chicken, or fish.</a:t>
            </a:r>
          </a:p>
          <a:p>
            <a:pPr marL="374650" indent="-228600" algn="just" defTabSz="914400">
              <a:spcBef>
                <a:spcPts val="1000"/>
              </a:spcBef>
              <a:buClr>
                <a:srgbClr val="000000"/>
              </a:buClr>
              <a:buSzPts val="1300"/>
              <a:buFont typeface="Arial"/>
              <a:buAutoNum type="arabicPeriod" startAt="1"/>
              <a:defRPr sz="1300">
                <a:latin typeface="Arial"/>
                <a:ea typeface="Arial"/>
                <a:cs typeface="Arial"/>
                <a:sym typeface="Arial"/>
              </a:defRPr>
            </a:pPr>
            <a:r>
              <a:t>Add healthy fats for satiety. A drizzle of salad dressing, chopped nuts or seeds in oatmeal, and slices of avocado on whole grain toast.</a:t>
            </a:r>
          </a:p>
          <a:p>
            <a:pPr marL="374650" indent="-228600" algn="just" defTabSz="914400">
              <a:spcBef>
                <a:spcPts val="1000"/>
              </a:spcBef>
              <a:buClr>
                <a:srgbClr val="000000"/>
              </a:buClr>
              <a:buSzPts val="1300"/>
              <a:buFont typeface="Arial"/>
              <a:buAutoNum type="arabicPeriod" startAt="1"/>
              <a:defRPr sz="1300">
                <a:latin typeface="Arial"/>
                <a:ea typeface="Arial"/>
                <a:cs typeface="Arial"/>
                <a:sym typeface="Arial"/>
              </a:defRPr>
            </a:pPr>
            <a:r>
              <a:t>Limit ultra-processed foods like chips, commercial crackers, pastries, cookies, and snack cakes.</a:t>
            </a:r>
          </a:p>
          <a:p>
            <a:pPr marL="374650" indent="-228600" algn="just" defTabSz="914400">
              <a:spcBef>
                <a:spcPts val="1000"/>
              </a:spcBef>
              <a:buClr>
                <a:srgbClr val="000000"/>
              </a:buClr>
              <a:buSzPts val="1300"/>
              <a:buFont typeface="Arial"/>
              <a:buAutoNum type="arabicPeriod" startAt="1"/>
              <a:defRPr sz="1300">
                <a:latin typeface="Arial"/>
                <a:ea typeface="Arial"/>
                <a:cs typeface="Arial"/>
                <a:sym typeface="Arial"/>
              </a:defRPr>
            </a:pPr>
            <a:r>
              <a:t>Include high-fiber foods with meals and snacks. Use rolled oats in place of instant, brown rice in place of white, and whole wheat bread in place of white bread. </a:t>
            </a:r>
          </a:p>
          <a:p>
            <a:pPr marL="374650" indent="-228600" algn="just" defTabSz="914400">
              <a:spcBef>
                <a:spcPts val="1000"/>
              </a:spcBef>
              <a:buClr>
                <a:srgbClr val="000000"/>
              </a:buClr>
              <a:buSzPts val="1300"/>
              <a:buFont typeface="Arial"/>
              <a:buAutoNum type="arabicPeriod" startAt="1"/>
              <a:defRPr sz="1300">
                <a:latin typeface="Arial"/>
                <a:ea typeface="Arial"/>
                <a:cs typeface="Arial"/>
                <a:sym typeface="Arial"/>
              </a:defRPr>
            </a:pPr>
            <a:r>
              <a:t>Add bulk to food, not calories. Toss in spinach, chopped peppers, onions, mushrooms, kale, or other low-calorie veggies into omelets, salads, soup, or leftovers.</a:t>
            </a:r>
          </a:p>
        </p:txBody>
      </p:sp>
      <p:sp>
        <p:nvSpPr>
          <p:cNvPr id="166" name="Google Shape;132;g21a7b46adaa_0_43"/>
          <p:cNvSpPr txBox="1"/>
          <p:nvPr/>
        </p:nvSpPr>
        <p:spPr>
          <a:xfrm>
            <a:off x="333799" y="7716463"/>
            <a:ext cx="7044602" cy="1624373"/>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defTabSz="914400">
              <a:lnSpc>
                <a:spcPct val="115000"/>
              </a:lnSpc>
              <a:spcBef>
                <a:spcPts val="1200"/>
              </a:spcBef>
              <a:defRPr b="1" sz="1300">
                <a:latin typeface="Arial"/>
                <a:ea typeface="Arial"/>
                <a:cs typeface="Arial"/>
                <a:sym typeface="Arial"/>
              </a:defRPr>
            </a:pPr>
            <a:r>
              <a:t>Reference</a:t>
            </a:r>
            <a:r>
              <a:rPr b="0"/>
              <a:t>:</a:t>
            </a:r>
          </a:p>
          <a:p>
            <a:pPr marL="457200" indent="-311150" defTabSz="914400">
              <a:lnSpc>
                <a:spcPct val="115000"/>
              </a:lnSpc>
              <a:spcBef>
                <a:spcPts val="1300"/>
              </a:spcBef>
              <a:buClr>
                <a:srgbClr val="000000"/>
              </a:buClr>
              <a:buSzPts val="1300"/>
              <a:buFont typeface="Arial"/>
              <a:buChar char="●"/>
              <a:defRPr sz="1300">
                <a:latin typeface="Arial"/>
                <a:ea typeface="Arial"/>
                <a:cs typeface="Arial"/>
                <a:sym typeface="Arial"/>
              </a:defRPr>
            </a:pPr>
            <a:r>
              <a:t>Tera L. Fazzino, Amber B. Courville, Juen Guo, Kevin D. Hall. </a:t>
            </a:r>
            <a:r>
              <a:rPr b="1"/>
              <a:t>Ad libitum meal energy intake is positively influenced by energy density, eating rate and hyper-palatable food across four dietary patterns</a:t>
            </a:r>
            <a:r>
              <a:t>. </a:t>
            </a:r>
            <a:r>
              <a:rPr i="1"/>
              <a:t>Nature Food</a:t>
            </a:r>
            <a:r>
              <a:t>, 2023; DOI: </a:t>
            </a:r>
            <a:r>
              <a:rPr u="sng">
                <a:solidFill>
                  <a:srgbClr val="0000FF"/>
                </a:solidFill>
                <a:uFill>
                  <a:solidFill>
                    <a:srgbClr val="0000FF"/>
                  </a:solidFill>
                </a:uFill>
                <a:hlinkClick r:id="rId2" invalidUrl="" action="" tgtFrame="" tooltip="" history="1" highlightClick="0" endSnd="0"/>
              </a:rPr>
              <a:t>10.1038/s43016-022-00688-4</a:t>
            </a:r>
            <a:endParaRPr u="sng">
              <a:solidFill>
                <a:srgbClr val="0000FF"/>
              </a:solidFill>
            </a:endParaRPr>
          </a:p>
        </p:txBody>
      </p:sp>
      <p:pic>
        <p:nvPicPr>
          <p:cNvPr id="167" name="fruit-apple.png" descr="fruit-apple.png"/>
          <p:cNvPicPr>
            <a:picLocks noChangeAspect="1"/>
          </p:cNvPicPr>
          <p:nvPr/>
        </p:nvPicPr>
        <p:blipFill>
          <a:blip r:embed="rId3">
            <a:extLst/>
          </a:blip>
          <a:srcRect l="342" t="15675" r="0" b="53787"/>
          <a:stretch>
            <a:fillRect/>
          </a:stretch>
        </p:blipFill>
        <p:spPr>
          <a:xfrm>
            <a:off x="504949" y="1794699"/>
            <a:ext cx="6785827" cy="2079352"/>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Google Shape;113;p6"/>
          <p:cNvSpPr/>
          <p:nvPr/>
        </p:nvSpPr>
        <p:spPr>
          <a:xfrm>
            <a:off x="0" y="200224"/>
            <a:ext cx="7772400" cy="1231202"/>
          </a:xfrm>
          <a:prstGeom prst="rect">
            <a:avLst/>
          </a:prstGeom>
          <a:solidFill>
            <a:srgbClr val="05A79D">
              <a:alpha val="51764"/>
            </a:srgbClr>
          </a:solidFill>
          <a:ln w="12700">
            <a:miter lim="400000"/>
          </a:ln>
        </p:spPr>
        <p:txBody>
          <a:bodyPr lIns="0" tIns="0" rIns="0" bIns="0" anchor="ctr"/>
          <a:lstStyle/>
          <a:p>
            <a:pPr algn="ctr" defTabSz="914400">
              <a:defRPr>
                <a:solidFill>
                  <a:srgbClr val="FFFFFF"/>
                </a:solidFill>
                <a:latin typeface="Avenir Roman"/>
                <a:ea typeface="Avenir Roman"/>
                <a:cs typeface="Avenir Roman"/>
                <a:sym typeface="Avenir Roman"/>
              </a:defRPr>
            </a:pPr>
          </a:p>
        </p:txBody>
      </p:sp>
      <p:sp>
        <p:nvSpPr>
          <p:cNvPr id="170" name="Google Shape;114;p6"/>
          <p:cNvSpPr txBox="1"/>
          <p:nvPr/>
        </p:nvSpPr>
        <p:spPr>
          <a:xfrm>
            <a:off x="45749" y="589819"/>
            <a:ext cx="7680902" cy="452012"/>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lgn="ctr" defTabSz="914400">
              <a:defRPr sz="2800">
                <a:solidFill>
                  <a:srgbClr val="424242"/>
                </a:solidFill>
                <a:latin typeface="Rockwell"/>
                <a:ea typeface="Rockwell"/>
                <a:cs typeface="Rockwell"/>
                <a:sym typeface="Rockwell"/>
              </a:defRPr>
            </a:lvl1pPr>
          </a:lstStyle>
          <a:p>
            <a:pPr/>
            <a:r>
              <a:t>Highly-Palatable Food Strikes Again</a:t>
            </a:r>
          </a:p>
        </p:txBody>
      </p:sp>
      <p:sp>
        <p:nvSpPr>
          <p:cNvPr id="171" name="Google Shape;115;p6"/>
          <p:cNvSpPr txBox="1"/>
          <p:nvPr>
            <p:ph type="sldNum" sz="quarter" idx="4294967295"/>
          </p:nvPr>
        </p:nvSpPr>
        <p:spPr>
          <a:xfrm>
            <a:off x="7063298" y="9455785"/>
            <a:ext cx="174713" cy="269201"/>
          </a:xfrm>
          <a:prstGeom prst="rect">
            <a:avLst/>
          </a:prstGeom>
          <a:extLst>
            <a:ext uri="{C572A759-6A51-4108-AA02-DFA0A04FC94B}">
              <ma14:wrappingTextBoxFlag xmlns:ma14="http://schemas.microsoft.com/office/mac/drawingml/2011/main" val="1"/>
            </a:ext>
          </a:extLst>
        </p:spPr>
        <p:txBody>
          <a:bodyPr lIns="45699" tIns="45699" rIns="45699" bIns="45699"/>
          <a:lstStyle>
            <a:lvl1pPr defTabSz="914400">
              <a:defRPr>
                <a:latin typeface="Avenir Roman"/>
                <a:ea typeface="Avenir Roman"/>
                <a:cs typeface="Avenir Roman"/>
                <a:sym typeface="Avenir Roman"/>
              </a:defRPr>
            </a:lvl1pPr>
          </a:lstStyle>
          <a:p>
            <a:pPr/>
            <a:fld id="{86CB4B4D-7CA3-9044-876B-883B54F8677D}" type="slidenum"/>
          </a:p>
        </p:txBody>
      </p:sp>
      <p:sp>
        <p:nvSpPr>
          <p:cNvPr id="172" name="Google Shape;116;p6"/>
          <p:cNvSpPr/>
          <p:nvPr/>
        </p:nvSpPr>
        <p:spPr>
          <a:xfrm>
            <a:off x="-3" y="9976322"/>
            <a:ext cx="7772401" cy="77894"/>
          </a:xfrm>
          <a:prstGeom prst="rect">
            <a:avLst/>
          </a:prstGeom>
          <a:gradFill>
            <a:gsLst>
              <a:gs pos="0">
                <a:srgbClr val="00AA9E"/>
              </a:gs>
              <a:gs pos="100000">
                <a:srgbClr val="6719FC"/>
              </a:gs>
            </a:gsLst>
            <a:lin ang="10800000"/>
          </a:gradFill>
          <a:ln w="12700">
            <a:miter lim="400000"/>
          </a:ln>
        </p:spPr>
        <p:txBody>
          <a:bodyPr lIns="0" tIns="0" rIns="0" bIns="0" anchor="ctr"/>
          <a:lstStyle/>
          <a:p>
            <a:pPr defTabSz="914400">
              <a:defRPr>
                <a:latin typeface="Avenir Roman"/>
                <a:ea typeface="Avenir Roman"/>
                <a:cs typeface="Avenir Roman"/>
                <a:sym typeface="Avenir Roman"/>
              </a:defRPr>
            </a:pPr>
          </a:p>
        </p:txBody>
      </p:sp>
      <p:sp>
        <p:nvSpPr>
          <p:cNvPr id="173" name="Google Shape;118;p6"/>
          <p:cNvSpPr txBox="1"/>
          <p:nvPr/>
        </p:nvSpPr>
        <p:spPr>
          <a:xfrm>
            <a:off x="352548" y="9675775"/>
            <a:ext cx="3457501" cy="22790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defTabSz="914400">
              <a:defRPr sz="900">
                <a:latin typeface="Helvetica Neue"/>
                <a:ea typeface="Helvetica Neue"/>
                <a:cs typeface="Helvetica Neue"/>
                <a:sym typeface="Helvetica Neue"/>
              </a:defRPr>
            </a:lvl1pPr>
          </a:lstStyle>
          <a:p>
            <a:pPr/>
            <a:r>
              <a:t>Written By Lisa Andrews</a:t>
            </a:r>
          </a:p>
        </p:txBody>
      </p:sp>
      <p:sp>
        <p:nvSpPr>
          <p:cNvPr id="174" name="Google Shape;119;p6"/>
          <p:cNvSpPr txBox="1"/>
          <p:nvPr/>
        </p:nvSpPr>
        <p:spPr>
          <a:xfrm>
            <a:off x="2953199" y="1605099"/>
            <a:ext cx="4586101" cy="213366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just" defTabSz="914400">
              <a:defRPr sz="1200">
                <a:latin typeface="Arial"/>
                <a:ea typeface="Arial"/>
                <a:cs typeface="Arial"/>
                <a:sym typeface="Arial"/>
              </a:defRPr>
            </a:pPr>
            <a:r>
              <a:t>I’ve often heard the question, “which are the worst foods to eat if you’re trying to lose weight”? While there are no “good” or “bad” foods, some foods and habits may encourage us to eat more. </a:t>
            </a:r>
          </a:p>
          <a:p>
            <a:pPr algn="just" defTabSz="914400">
              <a:defRPr sz="1200">
                <a:latin typeface="Arial"/>
                <a:ea typeface="Arial"/>
                <a:cs typeface="Arial"/>
                <a:sym typeface="Arial"/>
              </a:defRPr>
            </a:pPr>
            <a:r>
              <a:t>Researchers from the University of Kansas used past data to find the various meal factors determining the number of calories consumed. They discovered that three meal characteristics repeatedly led to increased calorie consumption across four different diet patterns: meal energy density (calories per gram of food), the amount of “hyper-palatable” foods, and how fast the meals were eaten. The amount of protein per meal was also factored into calorie intake, but the effect was less consistent.</a:t>
            </a:r>
          </a:p>
        </p:txBody>
      </p:sp>
      <p:sp>
        <p:nvSpPr>
          <p:cNvPr id="175" name="Google Shape;120;p6"/>
          <p:cNvSpPr txBox="1"/>
          <p:nvPr/>
        </p:nvSpPr>
        <p:spPr>
          <a:xfrm>
            <a:off x="253849" y="3933149"/>
            <a:ext cx="7324502" cy="551186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just" defTabSz="914400">
              <a:defRPr sz="1200">
                <a:latin typeface="Arial"/>
                <a:ea typeface="Arial"/>
                <a:cs typeface="Arial"/>
                <a:sym typeface="Arial"/>
              </a:defRPr>
            </a:pPr>
            <a:r>
              <a:t>KU researcher Tera Fazzino first defined hyper-palatable foods as having a deadly combo platter of fat, sugar, sodium, and carbohydrates in 2019. Foods like potato chips, which are delicious and difficult to stop eating. Remember the old Lays ad, “you can’t just eat one”? They were on to something.</a:t>
            </a:r>
          </a:p>
          <a:p>
            <a:pPr algn="just" defTabSz="914400">
              <a:defRPr sz="1400">
                <a:latin typeface="Arial"/>
                <a:ea typeface="Arial"/>
                <a:cs typeface="Arial"/>
                <a:sym typeface="Arial"/>
              </a:defRPr>
            </a:pPr>
            <a:endParaRPr sz="1200"/>
          </a:p>
          <a:p>
            <a:pPr algn="just" defTabSz="914400">
              <a:defRPr sz="1200">
                <a:latin typeface="Arial"/>
                <a:ea typeface="Arial"/>
                <a:cs typeface="Arial"/>
                <a:sym typeface="Arial"/>
              </a:defRPr>
            </a:pPr>
            <a:r>
              <a:t>Fazzino and her researchers wanted to find out how hyper-palatable food characteristics and other factors impact the number of calories a person eats in a meal. Fazzino is the Cofrin Logan Center for Addiction Research and Treatment associate director at the KU Life Span Institute and an assistant professor in the KU Department of Psychology.</a:t>
            </a:r>
          </a:p>
          <a:p>
            <a:pPr algn="just" defTabSz="914400">
              <a:defRPr sz="1400">
                <a:latin typeface="Arial"/>
                <a:ea typeface="Arial"/>
                <a:cs typeface="Arial"/>
                <a:sym typeface="Arial"/>
              </a:defRPr>
            </a:pPr>
            <a:endParaRPr sz="1200"/>
          </a:p>
          <a:p>
            <a:pPr algn="just" defTabSz="914400">
              <a:defRPr sz="1200">
                <a:latin typeface="Arial"/>
                <a:ea typeface="Arial"/>
                <a:cs typeface="Arial"/>
                <a:sym typeface="Arial"/>
              </a:defRPr>
            </a:pPr>
            <a:r>
              <a:t>Along with scientists from the NIH's National Institute of Diabetes and Digestive and Kidney Diseases, Fazzino published that hyper-palatability increased the amount of food consumed across four diet patterns: low-carbohydrate, low-fat, a diet based on unprocessed foods and one based on ultra-processed foods. The research was published in the journal Nature Food.</a:t>
            </a:r>
          </a:p>
          <a:p>
            <a:pPr algn="just" defTabSz="914400">
              <a:defRPr sz="1400">
                <a:latin typeface="Arial"/>
                <a:ea typeface="Arial"/>
                <a:cs typeface="Arial"/>
                <a:sym typeface="Arial"/>
              </a:defRPr>
            </a:pPr>
            <a:endParaRPr sz="1200"/>
          </a:p>
          <a:p>
            <a:pPr algn="just" defTabSz="914400">
              <a:defRPr sz="1200">
                <a:latin typeface="Arial"/>
                <a:ea typeface="Arial"/>
                <a:cs typeface="Arial"/>
                <a:sym typeface="Arial"/>
              </a:defRPr>
            </a:pPr>
            <a:r>
              <a:t>Weight management recommendations could be based on understanding how certain foods lead to people eating fewer calories without leaving them hungry. Dieters are often advised to cut out high-calorie foods like cookies or cheese, which can result in mindless overeating. Nutrient-dense foods like apples, carrots, and spinach are often suggested. Hyper-palatable foods may not be as well-known to people, and they may be unsuspecting of including them in their meals.</a:t>
            </a:r>
          </a:p>
          <a:p>
            <a:pPr algn="just" defTabSz="914400">
              <a:defRPr sz="1400">
                <a:latin typeface="Arial"/>
                <a:ea typeface="Arial"/>
                <a:cs typeface="Arial"/>
                <a:sym typeface="Arial"/>
              </a:defRPr>
            </a:pPr>
            <a:endParaRPr sz="1200"/>
          </a:p>
          <a:p>
            <a:pPr algn="just" defTabSz="914400">
              <a:defRPr sz="1200">
                <a:latin typeface="Arial"/>
                <a:ea typeface="Arial"/>
                <a:cs typeface="Arial"/>
                <a:sym typeface="Arial"/>
              </a:defRPr>
            </a:pPr>
            <a:r>
              <a:t>Hyper-palatable foods are often calorie heavy. This new research suggests that these foods may contribute to calories in meals. This information adds to a larger pool of evidence that indicates that hyper-palatability impacts the food people choose and their weight. </a:t>
            </a:r>
          </a:p>
          <a:p>
            <a:pPr algn="just" defTabSz="914400">
              <a:defRPr sz="1400">
                <a:latin typeface="Arial"/>
                <a:ea typeface="Arial"/>
                <a:cs typeface="Arial"/>
                <a:sym typeface="Arial"/>
              </a:defRPr>
            </a:pPr>
            <a:endParaRPr sz="1200"/>
          </a:p>
          <a:p>
            <a:pPr algn="just" defTabSz="914400">
              <a:defRPr sz="1200">
                <a:latin typeface="Arial"/>
                <a:ea typeface="Arial"/>
                <a:cs typeface="Arial"/>
                <a:sym typeface="Arial"/>
              </a:defRPr>
            </a:pPr>
            <a:r>
              <a:t>"We hope to get the information about hyper-palatable foods out there for individuals to consider as they make dietary choices, and we hope that scientists continue to examine hyper-palatable characteristics as a potential factor influencing energy intake," she said.</a:t>
            </a:r>
          </a:p>
          <a:p>
            <a:pPr algn="just" defTabSz="914400">
              <a:defRPr sz="1400">
                <a:latin typeface="Arial"/>
                <a:ea typeface="Arial"/>
                <a:cs typeface="Arial"/>
                <a:sym typeface="Arial"/>
              </a:defRPr>
            </a:pPr>
            <a:endParaRPr sz="1200"/>
          </a:p>
          <a:p>
            <a:pPr algn="just" defTabSz="914400">
              <a:defRPr sz="1200">
                <a:latin typeface="Arial"/>
                <a:ea typeface="Arial"/>
                <a:cs typeface="Arial"/>
                <a:sym typeface="Arial"/>
              </a:defRPr>
            </a:pPr>
            <a:r>
              <a:t>Fazzino co-authored the findings in Nature Food with researchers Kevin Hall, Amber Courville, and Jen Guo of the National Institute of Diabetes and Digestive.</a:t>
            </a:r>
          </a:p>
        </p:txBody>
      </p:sp>
      <p:pic>
        <p:nvPicPr>
          <p:cNvPr id="176" name="02-donuts-coffee.JPG" descr="02-donuts-coffee.JPG"/>
          <p:cNvPicPr>
            <a:picLocks noChangeAspect="1"/>
          </p:cNvPicPr>
          <p:nvPr/>
        </p:nvPicPr>
        <p:blipFill>
          <a:blip r:embed="rId2">
            <a:extLst/>
          </a:blip>
          <a:srcRect l="9959" t="0" r="9959" b="0"/>
          <a:stretch>
            <a:fillRect/>
          </a:stretch>
        </p:blipFill>
        <p:spPr>
          <a:xfrm>
            <a:off x="428749" y="1710525"/>
            <a:ext cx="2306702" cy="2110976"/>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Google Shape;138;g21a7b46adaa_0_60"/>
          <p:cNvSpPr txBox="1"/>
          <p:nvPr>
            <p:ph type="body" sz="half" idx="1"/>
          </p:nvPr>
        </p:nvSpPr>
        <p:spPr>
          <a:xfrm>
            <a:off x="563408" y="1301453"/>
            <a:ext cx="3423801" cy="7793534"/>
          </a:xfrm>
          <a:prstGeom prst="rect">
            <a:avLst/>
          </a:prstGeom>
        </p:spPr>
        <p:txBody>
          <a:bodyPr/>
          <a:lstStyle/>
          <a:p>
            <a:pPr marL="0" algn="just" defTabSz="822959">
              <a:lnSpc>
                <a:spcPct val="115000"/>
              </a:lnSpc>
              <a:spcBef>
                <a:spcPts val="700"/>
              </a:spcBef>
              <a:defRPr sz="1350">
                <a:latin typeface="Arial"/>
                <a:ea typeface="Arial"/>
                <a:cs typeface="Arial"/>
                <a:sym typeface="Arial"/>
              </a:defRPr>
            </a:pPr>
            <a:r>
              <a:t>Obesity is a growing public health concern globally and is linked with an increased risk of heart disease, type 2 diabetes, and other chronic conditions. Overeating is one of the main culprits in unwanted weight gain, and connecting the dots between the brain’s role and complicated mechanisms that lead to it could help design therapies to treat it.</a:t>
            </a:r>
          </a:p>
          <a:p>
            <a:pPr marL="0" algn="just" defTabSz="822959">
              <a:lnSpc>
                <a:spcPct val="115000"/>
              </a:lnSpc>
              <a:spcBef>
                <a:spcPts val="700"/>
              </a:spcBef>
              <a:defRPr sz="1170">
                <a:latin typeface="Arial"/>
                <a:ea typeface="Arial"/>
                <a:cs typeface="Arial"/>
                <a:sym typeface="Arial"/>
              </a:defRPr>
            </a:pPr>
            <a:r>
              <a:t>In England, 63% of adults have a weight above healthy, and 50% are considered overweight or obese. A third of children are overweight or obese. </a:t>
            </a:r>
          </a:p>
          <a:p>
            <a:pPr marL="0" algn="just" defTabSz="822959">
              <a:lnSpc>
                <a:spcPct val="115000"/>
              </a:lnSpc>
              <a:spcBef>
                <a:spcPts val="700"/>
              </a:spcBef>
              <a:defRPr sz="1170">
                <a:latin typeface="Arial"/>
                <a:ea typeface="Arial"/>
                <a:cs typeface="Arial"/>
                <a:sym typeface="Arial"/>
              </a:defRPr>
            </a:pPr>
            <a:r>
              <a:t>According to Dr. Kirsteen Browning, Penn State College of Medicine, “Calorie intake seems to be regulated in the short-term by astrocytes. We found that a brief exposure (three to five days) to a high fat/calorie diet has the greatest effect on astrocytes, triggering the normal signaling pathway to control the stomach. Over time, astrocytes seem to desensitize to high-fat food. Around 10-14 days of eating a high fat/calorie diet, astrocytes seem to fail to react, and the brain’s ability to regulate calorie intake seems lost. This disrupts the signaling to the stomach and delays how it empties.”</a:t>
            </a:r>
          </a:p>
          <a:p>
            <a:pPr marL="0" algn="just" defTabSz="822959">
              <a:lnSpc>
                <a:spcPct val="115000"/>
              </a:lnSpc>
              <a:spcBef>
                <a:spcPts val="700"/>
              </a:spcBef>
              <a:defRPr sz="1170">
                <a:latin typeface="Arial"/>
                <a:ea typeface="Arial"/>
                <a:cs typeface="Arial"/>
                <a:sym typeface="Arial"/>
              </a:defRPr>
            </a:pPr>
            <a:r>
              <a:t>Astrocytes in the brain first react when high-fat/high-calorie food is eaten. This activation encourages the release of gliotransmitters, compounds that include glutamate and ATP, that stimulate nerve cells and allow normal signaling pathways to activate neurons that impact stomach activity. This regulates normal stomach contraction to fill and empty in response to food going through the digestive system. The cascade is disrupted when astrocytes are inhibited. The drop in signaling chemicals results in delayed digestion because the stomach doesn’t fill and empty normally.</a:t>
            </a:r>
          </a:p>
        </p:txBody>
      </p:sp>
      <p:sp>
        <p:nvSpPr>
          <p:cNvPr id="179" name="Google Shape;139;g21a7b46adaa_0_60"/>
          <p:cNvSpPr/>
          <p:nvPr/>
        </p:nvSpPr>
        <p:spPr>
          <a:xfrm>
            <a:off x="-3" y="9976322"/>
            <a:ext cx="7772401" cy="78001"/>
          </a:xfrm>
          <a:prstGeom prst="rect">
            <a:avLst/>
          </a:prstGeom>
          <a:gradFill>
            <a:gsLst>
              <a:gs pos="0">
                <a:srgbClr val="00AA9E"/>
              </a:gs>
              <a:gs pos="100000">
                <a:srgbClr val="6719FC"/>
              </a:gs>
            </a:gsLst>
            <a:lin ang="10800025"/>
          </a:gradFill>
          <a:ln w="12700">
            <a:miter lim="400000"/>
          </a:ln>
        </p:spPr>
        <p:txBody>
          <a:bodyPr lIns="0" tIns="0" rIns="0" bIns="0" anchor="ctr"/>
          <a:lstStyle/>
          <a:p>
            <a:pPr defTabSz="914400">
              <a:defRPr>
                <a:latin typeface="Avenir Roman"/>
                <a:ea typeface="Avenir Roman"/>
                <a:cs typeface="Avenir Roman"/>
                <a:sym typeface="Avenir Roman"/>
              </a:defRPr>
            </a:pPr>
          </a:p>
        </p:txBody>
      </p:sp>
      <p:sp>
        <p:nvSpPr>
          <p:cNvPr id="180" name="Google Shape;140;g21a7b46adaa_0_60"/>
          <p:cNvSpPr txBox="1"/>
          <p:nvPr>
            <p:ph type="title"/>
          </p:nvPr>
        </p:nvSpPr>
        <p:spPr>
          <a:xfrm>
            <a:off x="535268" y="729067"/>
            <a:ext cx="6701864" cy="436776"/>
          </a:xfrm>
          <a:prstGeom prst="rect">
            <a:avLst/>
          </a:prstGeom>
        </p:spPr>
        <p:txBody>
          <a:bodyPr anchor="t"/>
          <a:lstStyle>
            <a:lvl1pPr>
              <a:defRPr>
                <a:latin typeface="Rockwell"/>
                <a:ea typeface="Rockwell"/>
                <a:cs typeface="Rockwell"/>
                <a:sym typeface="Rockwell"/>
              </a:defRPr>
            </a:lvl1pPr>
          </a:lstStyle>
          <a:p>
            <a:pPr/>
            <a:r>
              <a:t>High-fat Diet May Lead to Overeating</a:t>
            </a:r>
          </a:p>
        </p:txBody>
      </p:sp>
      <p:sp>
        <p:nvSpPr>
          <p:cNvPr id="181" name="Google Shape;141;g21a7b46adaa_0_60"/>
          <p:cNvSpPr txBox="1"/>
          <p:nvPr/>
        </p:nvSpPr>
        <p:spPr>
          <a:xfrm>
            <a:off x="352548" y="9751975"/>
            <a:ext cx="3457501" cy="22790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defTabSz="914400">
              <a:defRPr sz="900">
                <a:latin typeface="Helvetica Neue"/>
                <a:ea typeface="Helvetica Neue"/>
                <a:cs typeface="Helvetica Neue"/>
                <a:sym typeface="Helvetica Neue"/>
              </a:defRPr>
            </a:lvl1pPr>
          </a:lstStyle>
          <a:p>
            <a:pPr/>
            <a:r>
              <a:t>Written By Lisa Andrews</a:t>
            </a:r>
          </a:p>
        </p:txBody>
      </p:sp>
      <p:pic>
        <p:nvPicPr>
          <p:cNvPr id="182" name="burger-dennis-retouch-1024x768.jpg" descr="burger-dennis-retouch-1024x768.jpg"/>
          <p:cNvPicPr>
            <a:picLocks noChangeAspect="1"/>
          </p:cNvPicPr>
          <p:nvPr/>
        </p:nvPicPr>
        <p:blipFill>
          <a:blip r:embed="rId2">
            <a:extLst/>
          </a:blip>
          <a:srcRect l="36004" t="0" r="36004" b="0"/>
          <a:stretch>
            <a:fillRect/>
          </a:stretch>
        </p:blipFill>
        <p:spPr>
          <a:xfrm>
            <a:off x="4321490" y="1290498"/>
            <a:ext cx="3059485" cy="8197728"/>
          </a:xfrm>
          <a:prstGeom prst="rect">
            <a:avLst/>
          </a:prstGeom>
          <a:ln w="12700">
            <a:miter lim="400000"/>
          </a:ln>
        </p:spPr>
      </p:pic>
      <p:sp>
        <p:nvSpPr>
          <p:cNvPr id="183" name="Research Corner"/>
          <p:cNvSpPr txBox="1"/>
          <p:nvPr/>
        </p:nvSpPr>
        <p:spPr>
          <a:xfrm>
            <a:off x="5507445" y="396073"/>
            <a:ext cx="1376041" cy="206909"/>
          </a:xfrm>
          <a:prstGeom prst="rect">
            <a:avLst/>
          </a:prstGeom>
          <a:gradFill>
            <a:gsLst>
              <a:gs pos="0">
                <a:srgbClr val="499CE7"/>
              </a:gs>
              <a:gs pos="100000">
                <a:schemeClr val="accent5">
                  <a:hueOff val="329330"/>
                  <a:satOff val="40776"/>
                  <a:lumOff val="24655"/>
                </a:schemeClr>
              </a:gs>
            </a:gsLst>
            <a:lin ang="16200000"/>
          </a:gradFill>
          <a:ln>
            <a:solidFill>
              <a:srgbClr val="5698D3"/>
            </a:solidFill>
          </a:ln>
          <a:effectLst>
            <a:outerShdw sx="100000" sy="100000" kx="0" ky="0" algn="b" rotWithShape="0" blurRad="38100" dist="23000" dir="5400000">
              <a:srgbClr val="000000">
                <a:alpha val="35000"/>
              </a:srgbClr>
            </a:outerShdw>
          </a:effectLst>
          <a:extLst>
            <a:ext uri="{C572A759-6A51-4108-AA02-DFA0A04FC94B}">
              <ma14:wrappingTextBoxFlag xmlns:ma14="http://schemas.microsoft.com/office/mac/drawingml/2011/main" val="1"/>
            </a:ext>
          </a:extLst>
        </p:spPr>
        <p:txBody>
          <a:bodyPr wrap="none" lIns="0" tIns="0" rIns="0" bIns="0">
            <a:spAutoFit/>
          </a:bodyPr>
          <a:lstStyle>
            <a:lvl1pPr defTabSz="914400">
              <a:defRPr sz="1400">
                <a:solidFill>
                  <a:srgbClr val="FFFFFF"/>
                </a:solidFill>
                <a:latin typeface="Arial"/>
                <a:ea typeface="Arial"/>
                <a:cs typeface="Arial"/>
                <a:sym typeface="Arial"/>
              </a:defRPr>
            </a:lvl1pPr>
          </a:lstStyle>
          <a:p>
            <a:pPr/>
            <a:r>
              <a:t>Research Corner</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Avenir Book"/>
        <a:ea typeface="Avenir Book"/>
        <a:cs typeface="Avenir Book"/>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Avenir Book"/>
        <a:ea typeface="Avenir Book"/>
        <a:cs typeface="Avenir Book"/>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