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19" name="Google Shape;13;p14"/>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20" name="Body Level One…"/>
          <p:cNvSpPr txBox="1"/>
          <p:nvPr>
            <p:ph type="body" sz="quarter" idx="1"/>
          </p:nvPr>
        </p:nvSpPr>
        <p:spPr>
          <a:xfrm>
            <a:off x="535363" y="3017520"/>
            <a:ext cx="2506804" cy="5590331"/>
          </a:xfrm>
          <a:prstGeom prst="rect">
            <a:avLst/>
          </a:prstGeom>
        </p:spPr>
        <p:txBody>
          <a:bodyPr/>
          <a:lstStyle>
            <a:lvl1pPr marL="0" indent="228600">
              <a:buClrTx/>
              <a:buSzTx/>
              <a:buFontTx/>
              <a:buNone/>
              <a:defRPr sz="1300"/>
            </a:lvl1pPr>
            <a:lvl2pPr marL="0" indent="228600">
              <a:buClrTx/>
              <a:buSzTx/>
              <a:buFontTx/>
              <a:buNone/>
              <a:defRPr sz="1300"/>
            </a:lvl2pPr>
            <a:lvl3pPr marL="0" indent="228600">
              <a:buClrTx/>
              <a:buSzTx/>
              <a:buFontTx/>
              <a:buNone/>
              <a:defRPr sz="1300"/>
            </a:lvl3pPr>
            <a:lvl4pPr marL="0" indent="228600">
              <a:buClrTx/>
              <a:buSzTx/>
              <a:buFontTx/>
              <a:buNone/>
              <a:defRPr sz="1300"/>
            </a:lvl4pPr>
            <a:lvl5pPr marL="0" indent="228600">
              <a:buClrTx/>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8"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29" name="Body Level One…"/>
          <p:cNvSpPr txBox="1"/>
          <p:nvPr>
            <p:ph type="body" sz="quarter" idx="1"/>
          </p:nvPr>
        </p:nvSpPr>
        <p:spPr>
          <a:xfrm>
            <a:off x="971550" y="5282989"/>
            <a:ext cx="5829300" cy="2428459"/>
          </a:xfrm>
          <a:prstGeom prst="rect">
            <a:avLst/>
          </a:prstGeom>
        </p:spPr>
        <p:txBody>
          <a:bodyPr/>
          <a:lstStyle>
            <a:lvl1pPr marL="0" indent="228600" algn="ctr">
              <a:buClrTx/>
              <a:buSzTx/>
              <a:buFontTx/>
              <a:buNone/>
              <a:defRPr sz="2000"/>
            </a:lvl1pPr>
            <a:lvl2pPr marL="0" indent="228600" algn="ctr">
              <a:buClrTx/>
              <a:buSzTx/>
              <a:buFontTx/>
              <a:buNone/>
              <a:defRPr sz="2000"/>
            </a:lvl2pPr>
            <a:lvl3pPr marL="0" indent="228600" algn="ctr">
              <a:buClrTx/>
              <a:buSzTx/>
              <a:buFontTx/>
              <a:buNone/>
              <a:defRPr sz="2000"/>
            </a:lvl3pPr>
            <a:lvl4pPr marL="0" indent="228600" algn="ctr">
              <a:buClrTx/>
              <a:buSzTx/>
              <a:buFontTx/>
              <a:buNone/>
              <a:defRPr sz="2000"/>
            </a:lvl4pPr>
            <a:lvl5pPr marL="0" indent="2286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6" name="Title Text"/>
          <p:cNvSpPr txBox="1"/>
          <p:nvPr>
            <p:ph type="title"/>
          </p:nvPr>
        </p:nvSpPr>
        <p:spPr>
          <a:xfrm>
            <a:off x="530304" y="2507618"/>
            <a:ext cx="6703698" cy="4184016"/>
          </a:xfrm>
          <a:prstGeom prst="rect">
            <a:avLst/>
          </a:prstGeom>
        </p:spPr>
        <p:txBody>
          <a:bodyPr anchor="b"/>
          <a:lstStyle>
            <a:lvl1pPr>
              <a:defRPr sz="5100"/>
            </a:lvl1pPr>
          </a:lstStyle>
          <a:p>
            <a:pPr/>
            <a:r>
              <a:t>Title Text</a:t>
            </a:r>
          </a:p>
        </p:txBody>
      </p:sp>
      <p:sp>
        <p:nvSpPr>
          <p:cNvPr id="47" name="Body Level One…"/>
          <p:cNvSpPr txBox="1"/>
          <p:nvPr>
            <p:ph type="body" sz="quarter" idx="1"/>
          </p:nvPr>
        </p:nvSpPr>
        <p:spPr>
          <a:xfrm>
            <a:off x="530304" y="6731213"/>
            <a:ext cx="6703698" cy="2200282"/>
          </a:xfrm>
          <a:prstGeom prst="rect">
            <a:avLst/>
          </a:prstGeom>
        </p:spPr>
        <p:txBody>
          <a:bodyPr/>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Body Level One…"/>
          <p:cNvSpPr txBox="1"/>
          <p:nvPr>
            <p:ph type="body" sz="half" idx="1"/>
          </p:nvPr>
        </p:nvSpPr>
        <p:spPr>
          <a:xfrm>
            <a:off x="534351" y="2677584"/>
            <a:ext cx="3303274"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4" name="Title Text"/>
          <p:cNvSpPr txBox="1"/>
          <p:nvPr>
            <p:ph type="title"/>
          </p:nvPr>
        </p:nvSpPr>
        <p:spPr>
          <a:xfrm>
            <a:off x="535363" y="535519"/>
            <a:ext cx="6703698" cy="1944161"/>
          </a:xfrm>
          <a:prstGeom prst="rect">
            <a:avLst/>
          </a:prstGeom>
        </p:spPr>
        <p:txBody>
          <a:bodyPr/>
          <a:lstStyle/>
          <a:p>
            <a:pPr/>
            <a:r>
              <a:t>Title Text</a:t>
            </a:r>
          </a:p>
        </p:txBody>
      </p:sp>
      <p:sp>
        <p:nvSpPr>
          <p:cNvPr id="65" name="Body Level One…"/>
          <p:cNvSpPr txBox="1"/>
          <p:nvPr>
            <p:ph type="body" sz="quarter" idx="1"/>
          </p:nvPr>
        </p:nvSpPr>
        <p:spPr>
          <a:xfrm>
            <a:off x="535366" y="2465706"/>
            <a:ext cx="3288089" cy="1208412"/>
          </a:xfrm>
          <a:prstGeom prst="rect">
            <a:avLst/>
          </a:prstGeom>
        </p:spPr>
        <p:txBody>
          <a:bodyPr anchor="b"/>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6" name="Google Shape;35;p19"/>
          <p:cNvSpPr txBox="1"/>
          <p:nvPr>
            <p:ph type="body" sz="quarter" idx="21"/>
          </p:nvPr>
        </p:nvSpPr>
        <p:spPr>
          <a:xfrm>
            <a:off x="3934778" y="2465706"/>
            <a:ext cx="3304283" cy="1208408"/>
          </a:xfrm>
          <a:prstGeom prst="rect">
            <a:avLst/>
          </a:prstGeom>
        </p:spPr>
        <p:txBody>
          <a:bodyPr anchor="b"/>
          <a:lstStyle/>
          <a:p>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84" name="Google Shape;43;p21"/>
          <p:cNvSpPr txBox="1"/>
          <p:nvPr>
            <p:ph type="body" sz="quarter" idx="21"/>
          </p:nvPr>
        </p:nvSpPr>
        <p:spPr>
          <a:xfrm>
            <a:off x="535363" y="3017515"/>
            <a:ext cx="2506804" cy="5590342"/>
          </a:xfrm>
          <a:prstGeom prst="rect">
            <a:avLst/>
          </a:prstGeom>
        </p:spPr>
        <p:txBody>
          <a:bodyPr/>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992778" y="9455831"/>
            <a:ext cx="245275" cy="269151"/>
          </a:xfrm>
          <a:prstGeom prst="rect">
            <a:avLst/>
          </a:prstGeom>
          <a:ln w="12700">
            <a:miter lim="400000"/>
          </a:ln>
        </p:spPr>
        <p:txBody>
          <a:bodyPr wrap="none" lIns="45675" tIns="45675" rIns="45675" bIns="45675" anchor="ctr">
            <a:spAutoFit/>
          </a:bodyPr>
          <a:lstStyle>
            <a:lvl1pPr algn="r">
              <a:defRPr sz="1000">
                <a:solidFill>
                  <a:srgbClr val="888888"/>
                </a:solidFill>
                <a:latin typeface="Avenir Roman"/>
                <a:ea typeface="Avenir Roman"/>
                <a:cs typeface="Avenir Roman"/>
                <a:sym typeface="Avenir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1pPr>
      <a:lvl2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2pPr>
      <a:lvl3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3pPr>
      <a:lvl4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4pPr>
      <a:lvl5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5pPr>
      <a:lvl6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6pPr>
      <a:lvl7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7pPr>
      <a:lvl8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8pPr>
      <a:lvl9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9pPr>
    </p:titleStyle>
    <p:bodyStyle>
      <a:lvl1pPr marL="457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1pPr>
      <a:lvl2pPr marL="914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2pPr>
      <a:lvl3pPr marL="1371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3pPr>
      <a:lvl4pPr marL="1828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4pPr>
      <a:lvl5pPr marL="22860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5pPr>
      <a:lvl6pPr marL="2743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6pPr>
      <a:lvl7pPr marL="3200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7pPr>
      <a:lvl8pPr marL="3657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8pPr>
      <a:lvl9pPr marL="4114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usda.gov/" TargetMode="External"/><Relationship Id="rId3" Type="http://schemas.openxmlformats.org/officeDocument/2006/relationships/hyperlink" Target="https://www.dietaryguidelines.gov/"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fda.gov/consumers/consumer-updates/fresh-take-what-healthy-means-foodpackages#:~:text=&#8220;To make healthier food choices,sodium, or added sugars.&#8221;"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traight Connector 8"/>
          <p:cNvSpPr/>
          <p:nvPr/>
        </p:nvSpPr>
        <p:spPr>
          <a:xfrm>
            <a:off x="-1" y="545688"/>
            <a:ext cx="7772405" cy="2"/>
          </a:xfrm>
          <a:prstGeom prst="line">
            <a:avLst/>
          </a:prstGeom>
          <a:ln w="6350">
            <a:solidFill>
              <a:schemeClr val="accent1"/>
            </a:solidFill>
            <a:miter/>
          </a:ln>
        </p:spPr>
        <p:txBody>
          <a:bodyPr lIns="45718" tIns="45718" rIns="45718" bIns="45718"/>
          <a:lstStyle/>
          <a:p>
            <a:pPr/>
          </a:p>
        </p:txBody>
      </p:sp>
      <p:sp>
        <p:nvSpPr>
          <p:cNvPr id="95" name="Straight Connector 10"/>
          <p:cNvSpPr/>
          <p:nvPr/>
        </p:nvSpPr>
        <p:spPr>
          <a:xfrm>
            <a:off x="-2" y="3082999"/>
            <a:ext cx="7772405" cy="2"/>
          </a:xfrm>
          <a:prstGeom prst="line">
            <a:avLst/>
          </a:prstGeom>
          <a:ln w="6350">
            <a:solidFill>
              <a:schemeClr val="accent1"/>
            </a:solidFill>
            <a:miter/>
          </a:ln>
        </p:spPr>
        <p:txBody>
          <a:bodyPr lIns="45718" tIns="45718" rIns="45718" bIns="45718"/>
          <a:lstStyle/>
          <a:p>
            <a:pPr/>
          </a:p>
        </p:txBody>
      </p:sp>
      <p:sp>
        <p:nvSpPr>
          <p:cNvPr id="96" name="TextBox 12"/>
          <p:cNvSpPr txBox="1"/>
          <p:nvPr/>
        </p:nvSpPr>
        <p:spPr>
          <a:xfrm>
            <a:off x="606158" y="188873"/>
            <a:ext cx="1786522"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800">
                <a:solidFill>
                  <a:srgbClr val="009193"/>
                </a:solidFill>
              </a:defRPr>
            </a:lvl1pPr>
          </a:lstStyle>
          <a:p>
            <a:pPr/>
            <a:r>
              <a:t>June 2023</a:t>
            </a:r>
          </a:p>
        </p:txBody>
      </p:sp>
      <p:sp>
        <p:nvSpPr>
          <p:cNvPr id="97" name="Rectangle 23"/>
          <p:cNvSpPr txBox="1"/>
          <p:nvPr/>
        </p:nvSpPr>
        <p:spPr>
          <a:xfrm>
            <a:off x="606157" y="695659"/>
            <a:ext cx="6560085" cy="194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pc="300" sz="6400">
                <a:solidFill>
                  <a:srgbClr val="009193"/>
                </a:solidFill>
                <a:latin typeface="Georgia"/>
                <a:ea typeface="Georgia"/>
                <a:cs typeface="Georgia"/>
                <a:sym typeface="Georgia"/>
              </a:defRPr>
            </a:pPr>
            <a:r>
              <a:t>Nutrition</a:t>
            </a:r>
          </a:p>
          <a:p>
            <a:pPr algn="ctr" defTabSz="457200">
              <a:defRPr spc="300" sz="6400">
                <a:solidFill>
                  <a:srgbClr val="005493"/>
                </a:solidFill>
                <a:latin typeface="Georgia"/>
                <a:ea typeface="Georgia"/>
                <a:cs typeface="Georgia"/>
                <a:sym typeface="Georgia"/>
              </a:defRPr>
            </a:pPr>
            <a:r>
              <a:t>NEWSLETTER</a:t>
            </a:r>
          </a:p>
        </p:txBody>
      </p:sp>
      <p:sp>
        <p:nvSpPr>
          <p:cNvPr id="98" name="Inside:"/>
          <p:cNvSpPr txBox="1"/>
          <p:nvPr/>
        </p:nvSpPr>
        <p:spPr>
          <a:xfrm>
            <a:off x="432225" y="6176033"/>
            <a:ext cx="67712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a:solidFill>
                  <a:schemeClr val="accent1"/>
                </a:solidFill>
                <a:latin typeface="+mn-lt"/>
                <a:ea typeface="+mn-ea"/>
                <a:cs typeface="+mn-cs"/>
                <a:sym typeface="Helvetica"/>
              </a:defRPr>
            </a:lvl1pPr>
          </a:lstStyle>
          <a:p>
            <a:pPr/>
            <a:r>
              <a:t>Inside:</a:t>
            </a:r>
          </a:p>
        </p:txBody>
      </p:sp>
      <p:sp>
        <p:nvSpPr>
          <p:cNvPr id="99" name="TextBox 22"/>
          <p:cNvSpPr txBox="1"/>
          <p:nvPr/>
        </p:nvSpPr>
        <p:spPr>
          <a:xfrm>
            <a:off x="5248004" y="6179149"/>
            <a:ext cx="2084112" cy="301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500">
                <a:solidFill>
                  <a:schemeClr val="accent1"/>
                </a:solidFill>
              </a:defRPr>
            </a:lvl1pPr>
          </a:lstStyle>
          <a:p>
            <a:pPr/>
            <a:r>
              <a:t>Brought to you by:</a:t>
            </a:r>
          </a:p>
        </p:txBody>
      </p:sp>
      <p:sp>
        <p:nvSpPr>
          <p:cNvPr id="100" name="Straight Connector 8"/>
          <p:cNvSpPr/>
          <p:nvPr/>
        </p:nvSpPr>
        <p:spPr>
          <a:xfrm>
            <a:off x="73738" y="2800604"/>
            <a:ext cx="7772405" cy="2"/>
          </a:xfrm>
          <a:prstGeom prst="line">
            <a:avLst/>
          </a:prstGeom>
          <a:ln w="6350">
            <a:solidFill>
              <a:schemeClr val="accent1"/>
            </a:solidFill>
            <a:miter/>
          </a:ln>
        </p:spPr>
        <p:txBody>
          <a:bodyPr lIns="45718" tIns="45718" rIns="45718" bIns="45718"/>
          <a:lstStyle/>
          <a:p>
            <a:pPr/>
          </a:p>
        </p:txBody>
      </p:sp>
      <p:pic>
        <p:nvPicPr>
          <p:cNvPr id="101" name="lets-cook-logo-2.png" descr="lets-cook-logo-2.png"/>
          <p:cNvPicPr>
            <a:picLocks noChangeAspect="1"/>
          </p:cNvPicPr>
          <p:nvPr/>
        </p:nvPicPr>
        <p:blipFill>
          <a:blip r:embed="rId2">
            <a:extLst/>
          </a:blip>
          <a:stretch>
            <a:fillRect/>
          </a:stretch>
        </p:blipFill>
        <p:spPr>
          <a:xfrm>
            <a:off x="5638458" y="-25743"/>
            <a:ext cx="1829143" cy="1829144"/>
          </a:xfrm>
          <a:prstGeom prst="rect">
            <a:avLst/>
          </a:prstGeom>
          <a:ln w="12700">
            <a:miter lim="400000"/>
          </a:ln>
        </p:spPr>
      </p:pic>
      <p:sp>
        <p:nvSpPr>
          <p:cNvPr id="102" name="Rectangle 14"/>
          <p:cNvSpPr txBox="1"/>
          <p:nvPr/>
        </p:nvSpPr>
        <p:spPr>
          <a:xfrm>
            <a:off x="420644" y="6598469"/>
            <a:ext cx="4357979" cy="20609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Summer Farro Salad by Judy Doherty, MPS, PC II</a:t>
            </a:r>
            <a:endParaRPr sz="1800"/>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Vegetarian Stuffed Peppers, by Judy Doherty, MPS, PC II</a:t>
            </a:r>
            <a:endParaRPr sz="1800"/>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Functional Spotlight: Turmeric, Lynn Grieger, RDN, CDCES, CHWC, CPT </a:t>
            </a:r>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Healthy Gets a Reboot by Lisa Andrews, MEd, RD, LD</a:t>
            </a:r>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Healthy Gets a Reboot by Lisa Andrews, MEd, RD, LD</a:t>
            </a:r>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Mediterranean Diet Improves Mental Health, by Lisa Andrews, MEd, RD, LD </a:t>
            </a:r>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8 Foods for Mental Health, by Lisa Andrews, MEd, RD, LD</a:t>
            </a:r>
          </a:p>
          <a:p>
            <a:pPr lvl="2" marL="228600" indent="-228600">
              <a:lnSpc>
                <a:spcPct val="120000"/>
              </a:lnSpc>
              <a:buClr>
                <a:srgbClr val="000000"/>
              </a:buClr>
              <a:buSzPts val="1100"/>
              <a:buAutoNum type="arabicPeriod" startAt="2"/>
              <a:defRPr sz="1100">
                <a:latin typeface="Helvetica Neue"/>
                <a:ea typeface="Helvetica Neue"/>
                <a:cs typeface="Helvetica Neue"/>
                <a:sym typeface="Helvetica Neue"/>
              </a:defRPr>
            </a:pPr>
            <a:r>
              <a:t>How to jumpstart your eating plan for less processed food by Lisa Andrews, MEd, RD, LD</a:t>
            </a:r>
          </a:p>
        </p:txBody>
      </p:sp>
      <p:pic>
        <p:nvPicPr>
          <p:cNvPr id="103" name="DSC_1817.jpg" descr="DSC_1817.jpg"/>
          <p:cNvPicPr>
            <a:picLocks noChangeAspect="1"/>
          </p:cNvPicPr>
          <p:nvPr/>
        </p:nvPicPr>
        <p:blipFill>
          <a:blip r:embed="rId3">
            <a:extLst/>
          </a:blip>
          <a:srcRect l="7107" t="28463" r="7107" b="32042"/>
          <a:stretch>
            <a:fillRect/>
          </a:stretch>
        </p:blipFill>
        <p:spPr>
          <a:xfrm>
            <a:off x="-5" y="3058573"/>
            <a:ext cx="7772406" cy="286261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oogle Shape;164;g21830d61b9f_0_140"/>
          <p:cNvSpPr txBox="1"/>
          <p:nvPr>
            <p:ph type="title"/>
          </p:nvPr>
        </p:nvSpPr>
        <p:spPr>
          <a:xfrm>
            <a:off x="0" y="75"/>
            <a:ext cx="7772400" cy="876600"/>
          </a:xfrm>
          <a:prstGeom prst="rect">
            <a:avLst/>
          </a:prstGeom>
        </p:spPr>
        <p:txBody>
          <a:bodyPr anchor="ctr"/>
          <a:lstStyle>
            <a:lvl1pPr>
              <a:lnSpc>
                <a:spcPct val="100000"/>
              </a:lnSpc>
              <a:defRPr sz="2500">
                <a:solidFill>
                  <a:srgbClr val="424242"/>
                </a:solidFill>
                <a:latin typeface="Rockwell"/>
                <a:ea typeface="Rockwell"/>
                <a:cs typeface="Rockwell"/>
                <a:sym typeface="Rockwell"/>
              </a:defRPr>
            </a:lvl1pPr>
          </a:lstStyle>
          <a:p>
            <a:pPr/>
            <a:r>
              <a:t>Ultra-processed Problems</a:t>
            </a:r>
          </a:p>
        </p:txBody>
      </p:sp>
      <p:sp>
        <p:nvSpPr>
          <p:cNvPr id="161" name="Google Shape;165;g21830d61b9f_0_140"/>
          <p:cNvSpPr/>
          <p:nvPr/>
        </p:nvSpPr>
        <p:spPr>
          <a:xfrm>
            <a:off x="-3" y="9976322"/>
            <a:ext cx="7772401" cy="78003"/>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62" name="Google Shape;166;g21830d61b9f_0_140"/>
          <p:cNvSpPr txBox="1"/>
          <p:nvPr/>
        </p:nvSpPr>
        <p:spPr>
          <a:xfrm>
            <a:off x="352547" y="9558994"/>
            <a:ext cx="3457501" cy="22785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900">
                <a:latin typeface="Helvetica Neue"/>
                <a:ea typeface="Helvetica Neue"/>
                <a:cs typeface="Helvetica Neue"/>
                <a:sym typeface="Helvetica Neue"/>
              </a:defRPr>
            </a:lvl1pPr>
          </a:lstStyle>
          <a:p>
            <a:pPr/>
            <a:r>
              <a:t>Lisa Andrews, MEd, RD, LD</a:t>
            </a:r>
          </a:p>
        </p:txBody>
      </p:sp>
      <p:sp>
        <p:nvSpPr>
          <p:cNvPr id="163" name="Google Shape;167;g21830d61b9f_0_140"/>
          <p:cNvSpPr txBox="1"/>
          <p:nvPr/>
        </p:nvSpPr>
        <p:spPr>
          <a:xfrm>
            <a:off x="241469" y="1331502"/>
            <a:ext cx="7289463" cy="3878038"/>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lnSpc>
                <a:spcPct val="115000"/>
              </a:lnSpc>
              <a:defRPr b="1" sz="1600"/>
            </a:pPr>
            <a:r>
              <a:t>How to Kick the Processed Problem</a:t>
            </a:r>
            <a:endParaRPr sz="1300"/>
          </a:p>
          <a:p>
            <a:pPr marL="457200" indent="-307975" algn="just">
              <a:lnSpc>
                <a:spcPct val="115000"/>
              </a:lnSpc>
              <a:spcBef>
                <a:spcPts val="1000"/>
              </a:spcBef>
              <a:buClr>
                <a:srgbClr val="000000"/>
              </a:buClr>
              <a:buSzPts val="1100"/>
              <a:buFont typeface="Arial"/>
              <a:buChar char="●"/>
              <a:defRPr sz="1100"/>
            </a:pPr>
            <a:r>
              <a:t>Start your day with a solid meal, not a bar or fast food sandwich. Peanut butter on toast, Greek yogurt, cottage cheese with fruit, or a hard-boiled egg with crackers are good starters.</a:t>
            </a:r>
          </a:p>
          <a:p>
            <a:pPr marL="457200" indent="-307975" algn="just">
              <a:lnSpc>
                <a:spcPct val="115000"/>
              </a:lnSpc>
              <a:spcBef>
                <a:spcPts val="1000"/>
              </a:spcBef>
              <a:buClr>
                <a:srgbClr val="000000"/>
              </a:buClr>
              <a:buSzPts val="1100"/>
              <a:buFont typeface="Arial"/>
              <a:buChar char="●"/>
              <a:defRPr sz="1100"/>
            </a:pPr>
            <a:r>
              <a:t>Keep seasonal fruits and veggies on hand and include at least one in each meal and snack.</a:t>
            </a:r>
          </a:p>
          <a:p>
            <a:pPr marL="457200" indent="-307975" algn="just">
              <a:lnSpc>
                <a:spcPct val="115000"/>
              </a:lnSpc>
              <a:spcBef>
                <a:spcPts val="1000"/>
              </a:spcBef>
              <a:buClr>
                <a:srgbClr val="000000"/>
              </a:buClr>
              <a:buSzPts val="1100"/>
              <a:buFont typeface="Arial"/>
              <a:buChar char="●"/>
              <a:defRPr sz="1100"/>
            </a:pPr>
            <a:r>
              <a:t>Do Meatless Monday more often. Canned beans or lentils make quick meals when you’re in a hurry. Skip fast food when possible.</a:t>
            </a:r>
          </a:p>
          <a:p>
            <a:pPr marL="457200" indent="-307975" algn="just">
              <a:lnSpc>
                <a:spcPct val="115000"/>
              </a:lnSpc>
              <a:spcBef>
                <a:spcPts val="1000"/>
              </a:spcBef>
              <a:buClr>
                <a:srgbClr val="000000"/>
              </a:buClr>
              <a:buSzPts val="1100"/>
              <a:buFont typeface="Arial"/>
              <a:buChar char="●"/>
              <a:defRPr sz="1100"/>
            </a:pPr>
            <a:r>
              <a:t>Take inventory of your pantry. How frequently do chips, cookies, or other processed snacks end up on the shelves?</a:t>
            </a:r>
          </a:p>
          <a:p>
            <a:pPr marL="457200" indent="-307975" algn="just">
              <a:lnSpc>
                <a:spcPct val="115000"/>
              </a:lnSpc>
              <a:spcBef>
                <a:spcPts val="1000"/>
              </a:spcBef>
              <a:buClr>
                <a:srgbClr val="000000"/>
              </a:buClr>
              <a:buSzPts val="1100"/>
              <a:buFont typeface="Arial"/>
              <a:buChar char="●"/>
              <a:defRPr sz="1100"/>
            </a:pPr>
            <a:r>
              <a:t>Don’t shop when you’re hungry, upset, or stressed out. You’re more likely to pick up snacks or “comfort” foods.</a:t>
            </a:r>
          </a:p>
          <a:p>
            <a:pPr marL="457200" indent="-307975" algn="just">
              <a:lnSpc>
                <a:spcPct val="115000"/>
              </a:lnSpc>
              <a:spcBef>
                <a:spcPts val="1000"/>
              </a:spcBef>
              <a:buClr>
                <a:srgbClr val="000000"/>
              </a:buClr>
              <a:buSzPts val="1100"/>
              <a:buFont typeface="Arial"/>
              <a:buChar char="●"/>
              <a:defRPr sz="1100"/>
            </a:pPr>
            <a:r>
              <a:t>Ignore coupons for boxed pasty mixes or other processed foods that you normally wouldn’t buy.</a:t>
            </a:r>
          </a:p>
          <a:p>
            <a:pPr marL="457200" indent="-307975" algn="just">
              <a:lnSpc>
                <a:spcPct val="115000"/>
              </a:lnSpc>
              <a:spcBef>
                <a:spcPts val="1000"/>
              </a:spcBef>
              <a:buClr>
                <a:srgbClr val="000000"/>
              </a:buClr>
              <a:buSzPts val="1100"/>
              <a:buFont typeface="Arial"/>
              <a:buChar char="●"/>
              <a:defRPr sz="1100"/>
            </a:pPr>
            <a:r>
              <a:t>Get your ZZZs. Poor sleep raises cortisol levels, increasing cravings for salt, fat, and sugar. Aim for 7 to 8 hours per night. </a:t>
            </a:r>
          </a:p>
          <a:p>
            <a:pPr marL="457200" indent="-307975" algn="just">
              <a:lnSpc>
                <a:spcPct val="115000"/>
              </a:lnSpc>
              <a:spcBef>
                <a:spcPts val="1000"/>
              </a:spcBef>
              <a:buClr>
                <a:srgbClr val="000000"/>
              </a:buClr>
              <a:buSzPts val="1100"/>
              <a:buFont typeface="Arial"/>
              <a:buChar char="●"/>
              <a:defRPr sz="1100"/>
            </a:pPr>
            <a:r>
              <a:t>Learn to deal with stress and anxiety in healthy ways. Exercise, meditate, journal, or seek a mental health professional if needed.</a:t>
            </a:r>
          </a:p>
        </p:txBody>
      </p:sp>
      <p:sp>
        <p:nvSpPr>
          <p:cNvPr id="164" name="Google Shape;168;g21830d61b9f_0_140"/>
          <p:cNvSpPr txBox="1"/>
          <p:nvPr/>
        </p:nvSpPr>
        <p:spPr>
          <a:xfrm>
            <a:off x="349050" y="5327100"/>
            <a:ext cx="7074300" cy="4231114"/>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lnSpc>
                <a:spcPct val="150000"/>
              </a:lnSpc>
              <a:spcBef>
                <a:spcPts val="1200"/>
              </a:spcBef>
              <a:defRPr b="1" sz="900"/>
            </a:pPr>
            <a:r>
              <a:t>References:</a:t>
            </a:r>
          </a:p>
          <a:p>
            <a:pPr marL="457200" indent="-279400" algn="just">
              <a:lnSpc>
                <a:spcPct val="150000"/>
              </a:lnSpc>
              <a:spcBef>
                <a:spcPts val="1200"/>
              </a:spcBef>
              <a:buClr>
                <a:srgbClr val="000000"/>
              </a:buClr>
              <a:buSzPts val="900"/>
              <a:buAutoNum type="arabicPeriod" startAt="1"/>
              <a:defRPr sz="900" u="sng">
                <a:solidFill>
                  <a:srgbClr val="0000FF"/>
                </a:solidFill>
                <a:uFill>
                  <a:solidFill>
                    <a:srgbClr val="0000FF"/>
                  </a:solidFill>
                </a:uFill>
              </a:defRPr>
            </a:pPr>
            <a:r>
              <a:rPr>
                <a:hlinkClick r:id="rId2" invalidUrl="" action="" tgtFrame="" tooltip="" history="1" highlightClick="0" endSnd="0"/>
              </a:rPr>
              <a:t>USDA</a:t>
            </a:r>
          </a:p>
          <a:p>
            <a:pPr marL="457200" indent="-279400" algn="just">
              <a:lnSpc>
                <a:spcPct val="150000"/>
              </a:lnSpc>
              <a:buClr>
                <a:srgbClr val="000000"/>
              </a:buClr>
              <a:buSzPts val="900"/>
              <a:buAutoNum type="arabicPeriod" startAt="1"/>
              <a:defRPr sz="900"/>
            </a:pPr>
            <a:r>
              <a:t>Suksatan W, Moradi S, Naeini F, Bagheri R, Mohammadi H, Talebi S, Mehrabani S, Hojjati Kermani MA, Suzuki K. Ultra-Processed Food Consumption and Adult Mortality Risk: A Systematic Review and Dose-Response Meta-Analysis of 207,291 Participants. Nutrients. 2021 Dec 30;14(1):174. doi: 10.3390/nu14010174. PMID: 35011048; PMCID: PMC8747520.</a:t>
            </a:r>
          </a:p>
          <a:p>
            <a:pPr marL="457200" indent="-279400" algn="just">
              <a:lnSpc>
                <a:spcPct val="150000"/>
              </a:lnSpc>
              <a:buClr>
                <a:srgbClr val="000000"/>
              </a:buClr>
              <a:buSzPts val="900"/>
              <a:buAutoNum type="arabicPeriod" startAt="1"/>
              <a:defRPr sz="900"/>
            </a:pPr>
            <a:r>
              <a:t>Pagliai G, Dinu M, Madarena MP, Bonaccio M, Iacoviello L, Sofi F. Consumption of ultra-processed foods and health status: a systematic review and meta-analysis. Br J Nutr. 2021 Feb 14;125(3):308-318. doi: 10.1017/S0007114520002688. Epub 2020 Aug 14. PMID: 32792031; PMCID: PMC7844609.</a:t>
            </a:r>
          </a:p>
          <a:p>
            <a:pPr marL="457200" indent="-279400" algn="just">
              <a:lnSpc>
                <a:spcPct val="150000"/>
              </a:lnSpc>
              <a:buClr>
                <a:srgbClr val="000000"/>
              </a:buClr>
              <a:buSzPts val="900"/>
              <a:buAutoNum type="arabicPeriod" startAt="1"/>
              <a:defRPr sz="900" u="sng">
                <a:solidFill>
                  <a:srgbClr val="0000FF"/>
                </a:solidFill>
                <a:uFill>
                  <a:solidFill>
                    <a:srgbClr val="0000FF"/>
                  </a:solidFill>
                </a:uFill>
              </a:defRPr>
            </a:pPr>
            <a:r>
              <a:rPr>
                <a:hlinkClick r:id="rId3" invalidUrl="" action="" tgtFrame="" tooltip="" history="1" highlightClick="0" endSnd="0"/>
              </a:rPr>
              <a:t>Home | Dietary Guidelines for Americans</a:t>
            </a:r>
          </a:p>
          <a:p>
            <a:pPr marL="457200" indent="-279400" algn="just">
              <a:lnSpc>
                <a:spcPct val="150000"/>
              </a:lnSpc>
              <a:buClr>
                <a:srgbClr val="000000"/>
              </a:buClr>
              <a:buSzPts val="900"/>
              <a:buAutoNum type="arabicPeriod" startAt="1"/>
              <a:defRPr sz="900"/>
            </a:pPr>
            <a:r>
              <a:t>Bear TLK, Dalziel JE, Coad J, Roy NC, Butts CA, Gopal PK. The Role of the Gut Microbiota in Dietary Interventions for Depression and Anxiety. Adv Nutr. 2020 Jul 1;11(4):890-907. doi: 10.1093/advances/nmaa016. PMID: 32149335; PMCID: PMC7360462.</a:t>
            </a:r>
          </a:p>
          <a:p>
            <a:pPr marL="457200" indent="-279400" algn="just">
              <a:lnSpc>
                <a:spcPct val="150000"/>
              </a:lnSpc>
              <a:buClr>
                <a:srgbClr val="000000"/>
              </a:buClr>
              <a:buSzPts val="900"/>
              <a:buAutoNum type="arabicPeriod" startAt="1"/>
              <a:defRPr sz="900"/>
            </a:pPr>
            <a:r>
              <a:t>Godos J, Bonaccio M, Al-Qahtani WH, Marx W, Lane MM, Leggio GM, Grosso G. Ultra-Processed Food Consumption and Depressive Symptoms in a Mediterranean Cohort. Nutrients. 2023 Jan 18;15(3):504. doi: 10.3390/nu15030504. PMID: 36771211; PMCID: PMC9919031.</a:t>
            </a:r>
          </a:p>
          <a:p>
            <a:pPr marL="457200" indent="-279400" algn="just">
              <a:lnSpc>
                <a:spcPct val="150000"/>
              </a:lnSpc>
              <a:buClr>
                <a:srgbClr val="000000"/>
              </a:buClr>
              <a:buSzPts val="900"/>
              <a:buAutoNum type="arabicPeriod" startAt="1"/>
              <a:defRPr sz="900"/>
            </a:pPr>
            <a:r>
              <a:t>Lane MM, Gamage E, Travica N, Dissanayaka T, Ashtree DN, Gauci S, Lotfaliany M, O'Neil A, Jacka FN, Marx W. Ultra-Processed Food Consumption and Mental Health: A Systematic Review and Meta-Analysis of Observational Studies. Nutrients. 2022 Jun 21;14(13):2568. doi: 10.3390/nu14132568. PMID: 35807749; PMCID: PMC9268228.</a:t>
            </a:r>
          </a:p>
          <a:p>
            <a:pPr marL="457200" indent="-279400" algn="just">
              <a:lnSpc>
                <a:spcPct val="150000"/>
              </a:lnSpc>
              <a:buClr>
                <a:srgbClr val="000000"/>
              </a:buClr>
              <a:buSzPts val="900"/>
              <a:buAutoNum type="arabicPeriod" startAt="1"/>
              <a:defRPr sz="900"/>
            </a:pPr>
            <a:r>
              <a:t>Yang CL, Schnepp J, Tucker RM. Increased Hunger, Food Cravings, Food Reward, and Portion Size Selection after Sleep Curtailment in Women Without Obesity. Nutrients. 2019 Mar 19;11(3):663. doi: 10.3390/nu11030663. PMID: 30893841; PMCID: PMC6470707.</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Google Shape;196;p11"/>
          <p:cNvSpPr/>
          <p:nvPr/>
        </p:nvSpPr>
        <p:spPr>
          <a:xfrm>
            <a:off x="805904" y="0"/>
            <a:ext cx="6090848" cy="1704814"/>
          </a:xfrm>
          <a:prstGeom prst="rect">
            <a:avLst/>
          </a:prstGeom>
          <a:solidFill>
            <a:srgbClr val="FFFFFF"/>
          </a:solidFill>
          <a:ln w="12700">
            <a:miter lim="400000"/>
          </a:ln>
        </p:spPr>
        <p:txBody>
          <a:bodyPr lIns="0" tIns="0" rIns="0" bIns="0" anchor="ctr"/>
          <a:lstStyle/>
          <a:p>
            <a:pPr algn="ctr">
              <a:defRPr sz="1800">
                <a:solidFill>
                  <a:srgbClr val="FFFFFF"/>
                </a:solidFill>
                <a:latin typeface="Avenir Roman"/>
                <a:ea typeface="Avenir Roman"/>
                <a:cs typeface="Avenir Roman"/>
                <a:sym typeface="Avenir Roman"/>
              </a:defRPr>
            </a:pPr>
          </a:p>
        </p:txBody>
      </p:sp>
      <p:sp>
        <p:nvSpPr>
          <p:cNvPr id="167" name="Google Shape;197;p11"/>
          <p:cNvSpPr txBox="1"/>
          <p:nvPr>
            <p:ph type="sldNum" sz="quarter" idx="4294967295"/>
          </p:nvPr>
        </p:nvSpPr>
        <p:spPr>
          <a:xfrm>
            <a:off x="6992736" y="9455809"/>
            <a:ext cx="245275"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8" name="Google Shape;198;p11" descr="Google Shape;198;p11"/>
          <p:cNvPicPr>
            <a:picLocks noChangeAspect="1"/>
          </p:cNvPicPr>
          <p:nvPr/>
        </p:nvPicPr>
        <p:blipFill>
          <a:blip r:embed="rId2">
            <a:extLst/>
          </a:blip>
          <a:srcRect l="20877" t="0" r="25428" b="0"/>
          <a:stretch>
            <a:fillRect/>
          </a:stretch>
        </p:blipFill>
        <p:spPr>
          <a:xfrm>
            <a:off x="219432" y="-95860"/>
            <a:ext cx="7333534" cy="9755879"/>
          </a:xfrm>
          <a:prstGeom prst="rect">
            <a:avLst/>
          </a:prstGeom>
          <a:ln w="12700">
            <a:miter lim="400000"/>
          </a:ln>
        </p:spPr>
      </p:pic>
      <p:pic>
        <p:nvPicPr>
          <p:cNvPr id="169" name="Google Shape;199;p11" descr="Google Shape;199;p11"/>
          <p:cNvPicPr>
            <a:picLocks noChangeAspect="1"/>
          </p:cNvPicPr>
          <p:nvPr/>
        </p:nvPicPr>
        <p:blipFill>
          <a:blip r:embed="rId3">
            <a:extLst/>
          </a:blip>
          <a:srcRect l="0" t="0" r="0" b="35859"/>
          <a:stretch>
            <a:fillRect/>
          </a:stretch>
        </p:blipFill>
        <p:spPr>
          <a:xfrm>
            <a:off x="-16815" y="-143950"/>
            <a:ext cx="7736177" cy="1992749"/>
          </a:xfrm>
          <a:prstGeom prst="rect">
            <a:avLst/>
          </a:prstGeom>
          <a:ln w="12700">
            <a:miter lim="400000"/>
          </a:ln>
        </p:spPr>
      </p:pic>
      <p:sp>
        <p:nvSpPr>
          <p:cNvPr id="170" name="Google Shape;200;p11"/>
          <p:cNvSpPr/>
          <p:nvPr/>
        </p:nvSpPr>
        <p:spPr>
          <a:xfrm>
            <a:off x="-3" y="9976322"/>
            <a:ext cx="7772401" cy="77897"/>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71" name="Google Shape;201;p11"/>
          <p:cNvSpPr/>
          <p:nvPr/>
        </p:nvSpPr>
        <p:spPr>
          <a:xfrm>
            <a:off x="914400" y="4258733"/>
            <a:ext cx="1530715" cy="136653"/>
          </a:xfrm>
          <a:prstGeom prst="rect">
            <a:avLst/>
          </a:prstGeom>
          <a:solidFill>
            <a:srgbClr val="FFFFFF"/>
          </a:soli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72" name="Google Shape;202;p11"/>
          <p:cNvSpPr txBox="1"/>
          <p:nvPr/>
        </p:nvSpPr>
        <p:spPr>
          <a:xfrm>
            <a:off x="673064" y="4198789"/>
            <a:ext cx="2064187" cy="239839"/>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lvl="2">
              <a:lnSpc>
                <a:spcPct val="120000"/>
              </a:lnSpc>
              <a:defRPr sz="1100">
                <a:latin typeface="Helvetica Neue"/>
                <a:ea typeface="Helvetica Neue"/>
                <a:cs typeface="Helvetica Neue"/>
                <a:sym typeface="Helvetica Neue"/>
              </a:defRPr>
            </a:pPr>
            <a:r>
              <a:t>Lisa Andrews, MEd, RD, LD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Google Shape;74;p3"/>
          <p:cNvSpPr txBox="1"/>
          <p:nvPr/>
        </p:nvSpPr>
        <p:spPr>
          <a:xfrm>
            <a:off x="651917" y="427525"/>
            <a:ext cx="6622868" cy="5357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ctr">
              <a:defRPr sz="3500">
                <a:solidFill>
                  <a:srgbClr val="262626"/>
                </a:solidFill>
                <a:latin typeface="Rockwell"/>
                <a:ea typeface="Rockwell"/>
                <a:cs typeface="Rockwell"/>
                <a:sym typeface="Rockwell"/>
              </a:defRPr>
            </a:lvl1pPr>
          </a:lstStyle>
          <a:p>
            <a:pPr/>
            <a:r>
              <a:t>Summer Farro Salad</a:t>
            </a:r>
          </a:p>
        </p:txBody>
      </p:sp>
      <p:sp>
        <p:nvSpPr>
          <p:cNvPr id="106" name="Google Shape;75;p3"/>
          <p:cNvSpPr txBox="1"/>
          <p:nvPr/>
        </p:nvSpPr>
        <p:spPr>
          <a:xfrm>
            <a:off x="613546" y="2662601"/>
            <a:ext cx="6699609" cy="47606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sz="1200">
                <a:latin typeface="Helvetica Neue"/>
                <a:ea typeface="Helvetica Neue"/>
                <a:cs typeface="Helvetica Neue"/>
                <a:sym typeface="Helvetica Neue"/>
              </a:defRPr>
            </a:pPr>
            <a:r>
              <a:t>Ingredients:</a:t>
            </a:r>
            <a:endParaRPr sz="1800"/>
          </a:p>
          <a:p>
            <a:pPr>
              <a:defRPr sz="1200">
                <a:latin typeface="Helvetica Neue"/>
                <a:ea typeface="Helvetica Neue"/>
                <a:cs typeface="Helvetica Neue"/>
                <a:sym typeface="Helvetica Neue"/>
              </a:defRPr>
            </a:pPr>
            <a:r>
              <a:t>2 cups cooked farro, cooled</a:t>
            </a:r>
          </a:p>
          <a:p>
            <a:pPr>
              <a:defRPr sz="1200">
                <a:latin typeface="Helvetica Neue"/>
                <a:ea typeface="Helvetica Neue"/>
                <a:cs typeface="Helvetica Neue"/>
                <a:sym typeface="Helvetica Neue"/>
              </a:defRPr>
            </a:pPr>
            <a:r>
              <a:t>4 cups spring lettuce mix</a:t>
            </a:r>
          </a:p>
          <a:p>
            <a:pPr>
              <a:defRPr sz="1200">
                <a:latin typeface="Helvetica Neue"/>
                <a:ea typeface="Helvetica Neue"/>
                <a:cs typeface="Helvetica Neue"/>
                <a:sym typeface="Helvetica Neue"/>
              </a:defRPr>
            </a:pPr>
            <a:r>
              <a:t>1 avocado, peeled, pitted, diced</a:t>
            </a:r>
          </a:p>
          <a:p>
            <a:pPr>
              <a:defRPr sz="1200">
                <a:latin typeface="Helvetica Neue"/>
                <a:ea typeface="Helvetica Neue"/>
                <a:cs typeface="Helvetica Neue"/>
                <a:sym typeface="Helvetica Neue"/>
              </a:defRPr>
            </a:pPr>
            <a:r>
              <a:t>1 beet, peeled and sliced thin</a:t>
            </a:r>
          </a:p>
          <a:p>
            <a:pPr>
              <a:defRPr sz="1200">
                <a:latin typeface="Helvetica Neue"/>
                <a:ea typeface="Helvetica Neue"/>
                <a:cs typeface="Helvetica Neue"/>
                <a:sym typeface="Helvetica Neue"/>
              </a:defRPr>
            </a:pPr>
            <a:r>
              <a:t>1 scallion, sliced</a:t>
            </a:r>
          </a:p>
          <a:p>
            <a:pPr>
              <a:defRPr sz="1200">
                <a:latin typeface="Helvetica Neue"/>
                <a:ea typeface="Helvetica Neue"/>
                <a:cs typeface="Helvetica Neue"/>
                <a:sym typeface="Helvetica Neue"/>
              </a:defRPr>
            </a:pPr>
            <a:r>
              <a:t>1 cup sliced radishes</a:t>
            </a:r>
          </a:p>
          <a:p>
            <a:pPr>
              <a:defRPr sz="1200">
                <a:latin typeface="Helvetica Neue"/>
                <a:ea typeface="Helvetica Neue"/>
                <a:cs typeface="Helvetica Neue"/>
                <a:sym typeface="Helvetica Neue"/>
              </a:defRPr>
            </a:pPr>
            <a:r>
              <a:t>1 cup sliced cucumbers</a:t>
            </a:r>
          </a:p>
          <a:p>
            <a:pPr>
              <a:defRPr sz="1200">
                <a:latin typeface="Helvetica Neue"/>
                <a:ea typeface="Helvetica Neue"/>
                <a:cs typeface="Helvetica Neue"/>
                <a:sym typeface="Helvetica Neue"/>
              </a:defRPr>
            </a:pPr>
          </a:p>
          <a:p>
            <a:pPr>
              <a:defRPr b="1" sz="1200">
                <a:latin typeface="Helvetica Neue"/>
                <a:ea typeface="Helvetica Neue"/>
                <a:cs typeface="Helvetica Neue"/>
                <a:sym typeface="Helvetica Neue"/>
              </a:defRPr>
            </a:pPr>
            <a:r>
              <a:t>Dressing</a:t>
            </a:r>
            <a:r>
              <a:rPr b="0"/>
              <a:t>:</a:t>
            </a:r>
          </a:p>
          <a:p>
            <a:pPr>
              <a:defRPr sz="1200">
                <a:latin typeface="Helvetica Neue"/>
                <a:ea typeface="Helvetica Neue"/>
                <a:cs typeface="Helvetica Neue"/>
                <a:sym typeface="Helvetica Neue"/>
              </a:defRPr>
            </a:pPr>
            <a:r>
              <a:t>Zest and juice of 2 lemons</a:t>
            </a:r>
          </a:p>
          <a:p>
            <a:pPr>
              <a:defRPr sz="1200">
                <a:latin typeface="Helvetica Neue"/>
                <a:ea typeface="Helvetica Neue"/>
                <a:cs typeface="Helvetica Neue"/>
                <a:sym typeface="Helvetica Neue"/>
              </a:defRPr>
            </a:pPr>
            <a:r>
              <a:t>Zest and juice of 1 orange</a:t>
            </a:r>
          </a:p>
          <a:p>
            <a:pPr>
              <a:defRPr sz="1200">
                <a:latin typeface="Helvetica Neue"/>
                <a:ea typeface="Helvetica Neue"/>
                <a:cs typeface="Helvetica Neue"/>
                <a:sym typeface="Helvetica Neue"/>
              </a:defRPr>
            </a:pPr>
            <a:r>
              <a:t>2 tablespoons olive oil</a:t>
            </a:r>
          </a:p>
          <a:p>
            <a:pPr>
              <a:defRPr sz="1200">
                <a:latin typeface="Helvetica Neue"/>
                <a:ea typeface="Helvetica Neue"/>
                <a:cs typeface="Helvetica Neue"/>
                <a:sym typeface="Helvetica Neue"/>
              </a:defRPr>
            </a:pPr>
            <a:r>
              <a:t>Salt and pepper to taste</a:t>
            </a:r>
          </a:p>
          <a:p>
            <a:pPr>
              <a:defRPr sz="1200">
                <a:latin typeface="Helvetica Neue"/>
                <a:ea typeface="Helvetica Neue"/>
                <a:cs typeface="Helvetica Neue"/>
                <a:sym typeface="Helvetica Neue"/>
              </a:defRPr>
            </a:pPr>
            <a:r>
              <a:t>1 tablespoon chopped parsley </a:t>
            </a:r>
            <a:br/>
            <a:r>
              <a:t>(optional)</a:t>
            </a:r>
          </a:p>
          <a:p>
            <a:pPr>
              <a:defRPr sz="1800">
                <a:latin typeface="Helvetica Neue"/>
                <a:ea typeface="Helvetica Neue"/>
                <a:cs typeface="Helvetica Neue"/>
                <a:sym typeface="Helvetica Neue"/>
              </a:defRPr>
            </a:pPr>
          </a:p>
          <a:p>
            <a:pPr>
              <a:defRPr sz="1800"/>
            </a:pPr>
          </a:p>
          <a:p>
            <a:pPr>
              <a:defRPr b="1" sz="1200">
                <a:latin typeface="Helvetica Neue"/>
                <a:ea typeface="Helvetica Neue"/>
                <a:cs typeface="Helvetica Neue"/>
                <a:sym typeface="Helvetica Neue"/>
              </a:defRPr>
            </a:pPr>
            <a:r>
              <a:t>Directions:</a:t>
            </a:r>
          </a:p>
          <a:p>
            <a:pPr marL="228600" indent="-228600">
              <a:buClr>
                <a:srgbClr val="000000"/>
              </a:buClr>
              <a:buSzPts val="1200"/>
              <a:buAutoNum type="arabicPeriod" startAt="1"/>
              <a:defRPr sz="1200">
                <a:latin typeface="Helvetica Neue"/>
                <a:ea typeface="Helvetica Neue"/>
                <a:cs typeface="Helvetica Neue"/>
                <a:sym typeface="Helvetica Neue"/>
              </a:defRPr>
            </a:pPr>
            <a:r>
              <a:t>Prepare all of the ingredients.</a:t>
            </a:r>
          </a:p>
          <a:p>
            <a:pPr marL="228600" indent="-228600">
              <a:buClr>
                <a:srgbClr val="000000"/>
              </a:buClr>
              <a:buSzPts val="1200"/>
              <a:buAutoNum type="arabicPeriod" startAt="1"/>
              <a:defRPr sz="1200">
                <a:latin typeface="Helvetica Neue"/>
                <a:ea typeface="Helvetica Neue"/>
                <a:cs typeface="Helvetica Neue"/>
                <a:sym typeface="Helvetica Neue"/>
              </a:defRPr>
            </a:pPr>
            <a:r>
              <a:t>Place the greens in the bottom of a large salad bowl.</a:t>
            </a:r>
          </a:p>
          <a:p>
            <a:pPr marL="228600" indent="-228600">
              <a:buClr>
                <a:srgbClr val="000000"/>
              </a:buClr>
              <a:buSzPts val="1200"/>
              <a:buAutoNum type="arabicPeriod" startAt="1"/>
              <a:defRPr sz="1200">
                <a:latin typeface="Helvetica Neue"/>
                <a:ea typeface="Helvetica Neue"/>
                <a:cs typeface="Helvetica Neue"/>
                <a:sym typeface="Helvetica Neue"/>
              </a:defRPr>
            </a:pPr>
            <a:r>
              <a:t>Top with the cooked farro.</a:t>
            </a:r>
          </a:p>
          <a:p>
            <a:pPr marL="228600" indent="-228600">
              <a:buClr>
                <a:srgbClr val="000000"/>
              </a:buClr>
              <a:buSzPts val="1200"/>
              <a:buAutoNum type="arabicPeriod" startAt="1"/>
              <a:defRPr sz="1200">
                <a:latin typeface="Helvetica Neue"/>
                <a:ea typeface="Helvetica Neue"/>
                <a:cs typeface="Helvetica Neue"/>
                <a:sym typeface="Helvetica Neue"/>
              </a:defRPr>
            </a:pPr>
            <a:r>
              <a:t>Pour the dressing over the top and toss slightly.</a:t>
            </a:r>
          </a:p>
          <a:p>
            <a:pPr marL="228600" indent="-228600">
              <a:buClr>
                <a:srgbClr val="000000"/>
              </a:buClr>
              <a:buSzPts val="1200"/>
              <a:buAutoNum type="arabicPeriod" startAt="1"/>
              <a:defRPr sz="1200">
                <a:latin typeface="Helvetica Neue"/>
                <a:ea typeface="Helvetica Neue"/>
                <a:cs typeface="Helvetica Neue"/>
                <a:sym typeface="Helvetica Neue"/>
              </a:defRPr>
            </a:pPr>
            <a:r>
              <a:t>Add all of the veggies on the top.</a:t>
            </a:r>
          </a:p>
          <a:p>
            <a:pPr marL="228600" indent="-228600">
              <a:buClr>
                <a:srgbClr val="000000"/>
              </a:buClr>
              <a:buSzPts val="1200"/>
              <a:buAutoNum type="arabicPeriod" startAt="1"/>
              <a:defRPr sz="1200">
                <a:latin typeface="Helvetica Neue"/>
                <a:ea typeface="Helvetica Neue"/>
                <a:cs typeface="Helvetica Neue"/>
                <a:sym typeface="Helvetica Neue"/>
              </a:defRPr>
            </a:pPr>
            <a:r>
              <a:t>Serve family style. </a:t>
            </a:r>
          </a:p>
        </p:txBody>
      </p:sp>
      <p:sp>
        <p:nvSpPr>
          <p:cNvPr id="107" name="Google Shape;76;p3"/>
          <p:cNvSpPr txBox="1"/>
          <p:nvPr>
            <p:ph type="sldNum" sz="quarter" idx="4294967295"/>
          </p:nvPr>
        </p:nvSpPr>
        <p:spPr>
          <a:xfrm>
            <a:off x="7063298" y="9455784"/>
            <a:ext cx="174663"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8" name="Google Shape;77;p3"/>
          <p:cNvSpPr txBox="1"/>
          <p:nvPr/>
        </p:nvSpPr>
        <p:spPr>
          <a:xfrm>
            <a:off x="651915" y="1464959"/>
            <a:ext cx="2011914" cy="695972"/>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a:solidFill>
                  <a:srgbClr val="404040"/>
                </a:solidFill>
                <a:latin typeface="Helvetica Neue"/>
                <a:ea typeface="Helvetica Neue"/>
                <a:cs typeface="Helvetica Neue"/>
                <a:sym typeface="Helvetica Neue"/>
              </a:defRPr>
            </a:lvl1pPr>
          </a:lstStyle>
          <a:p>
            <a:pPr/>
            <a:r>
              <a:t>This delicious soup has a beautiful color from the turmeric. </a:t>
            </a:r>
          </a:p>
        </p:txBody>
      </p:sp>
      <p:sp>
        <p:nvSpPr>
          <p:cNvPr id="109" name="Google Shape;78;p3"/>
          <p:cNvSpPr txBox="1"/>
          <p:nvPr/>
        </p:nvSpPr>
        <p:spPr>
          <a:xfrm>
            <a:off x="812129" y="9131892"/>
            <a:ext cx="6124171" cy="405295"/>
          </a:xfrm>
          <a:prstGeom prst="rect">
            <a:avLst/>
          </a:prstGeom>
          <a:solidFill>
            <a:srgbClr val="FFFFFF"/>
          </a:solidFill>
          <a:ln w="12700">
            <a:solidFill>
              <a:srgbClr val="009193"/>
            </a:solidFill>
            <a:miter lim="8000"/>
          </a:ln>
          <a:extLst>
            <a:ext uri="{C572A759-6A51-4108-AA02-DFA0A04FC94B}">
              <ma14:wrappingTextBoxFlag xmlns:ma14="http://schemas.microsoft.com/office/mac/drawingml/2011/main" val="1"/>
            </a:ext>
          </a:extLst>
        </p:spPr>
        <p:txBody>
          <a:bodyPr lIns="45675" tIns="45675" rIns="45675" bIns="45675">
            <a:spAutoFit/>
          </a:bodyPr>
          <a:lstStyle>
            <a:lvl1pPr>
              <a:defRPr sz="1000">
                <a:latin typeface="Helvetica Neue"/>
                <a:ea typeface="Helvetica Neue"/>
                <a:cs typeface="Helvetica Neue"/>
                <a:sym typeface="Helvetica Neue"/>
              </a:defRPr>
            </a:lvl1pPr>
          </a:lstStyle>
          <a:p>
            <a:pPr/>
            <a:r>
              <a:t>Serves 3-4. Each 1 cup serving: 365 calories, 19 g fat, 3 g saturated fat, 0 mg cholesterol, 125 mg sodium, 35 g carbohydrate, 10 g fiber, 6 g protein. </a:t>
            </a:r>
          </a:p>
        </p:txBody>
      </p:sp>
      <p:pic>
        <p:nvPicPr>
          <p:cNvPr id="110" name="spring recipes0915.jpg" descr="spring recipes0915.jpg"/>
          <p:cNvPicPr>
            <a:picLocks noChangeAspect="1"/>
          </p:cNvPicPr>
          <p:nvPr/>
        </p:nvPicPr>
        <p:blipFill>
          <a:blip r:embed="rId2">
            <a:extLst/>
          </a:blip>
          <a:srcRect l="10468" t="14850" r="8743" b="11513"/>
          <a:stretch>
            <a:fillRect/>
          </a:stretch>
        </p:blipFill>
        <p:spPr>
          <a:xfrm>
            <a:off x="3235574" y="1482105"/>
            <a:ext cx="4502505" cy="3870178"/>
          </a:xfrm>
          <a:prstGeom prst="rect">
            <a:avLst/>
          </a:prstGeom>
          <a:ln w="12700">
            <a:miter lim="400000"/>
          </a:ln>
        </p:spPr>
      </p:pic>
      <p:sp>
        <p:nvSpPr>
          <p:cNvPr id="111" name="Google Shape;80;p3"/>
          <p:cNvSpPr/>
          <p:nvPr/>
        </p:nvSpPr>
        <p:spPr>
          <a:xfrm>
            <a:off x="-3" y="9976322"/>
            <a:ext cx="7772401" cy="77897"/>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Google Shape;61;p2" descr="Google Shape;61;p2"/>
          <p:cNvPicPr>
            <a:picLocks noChangeAspect="1"/>
          </p:cNvPicPr>
          <p:nvPr/>
        </p:nvPicPr>
        <p:blipFill>
          <a:blip r:embed="rId2">
            <a:extLst/>
          </a:blip>
          <a:stretch>
            <a:fillRect/>
          </a:stretch>
        </p:blipFill>
        <p:spPr>
          <a:xfrm>
            <a:off x="-2158614" y="405051"/>
            <a:ext cx="36008" cy="216000"/>
          </a:xfrm>
          <a:prstGeom prst="rect">
            <a:avLst/>
          </a:prstGeom>
          <a:ln w="12700">
            <a:miter lim="400000"/>
          </a:ln>
        </p:spPr>
      </p:pic>
      <p:sp>
        <p:nvSpPr>
          <p:cNvPr id="114" name="Google Shape;62;p2"/>
          <p:cNvSpPr txBox="1"/>
          <p:nvPr/>
        </p:nvSpPr>
        <p:spPr>
          <a:xfrm>
            <a:off x="340157" y="365757"/>
            <a:ext cx="7025634" cy="67555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ctr">
              <a:defRPr sz="4000">
                <a:latin typeface="Georgia"/>
                <a:ea typeface="Georgia"/>
                <a:cs typeface="Georgia"/>
                <a:sym typeface="Georgia"/>
              </a:defRPr>
            </a:lvl1pPr>
          </a:lstStyle>
          <a:p>
            <a:pPr/>
            <a:r>
              <a:t>Vegetarian Stuffed Peppers</a:t>
            </a:r>
          </a:p>
        </p:txBody>
      </p:sp>
      <p:sp>
        <p:nvSpPr>
          <p:cNvPr id="115" name="Google Shape;63;p2"/>
          <p:cNvSpPr txBox="1"/>
          <p:nvPr/>
        </p:nvSpPr>
        <p:spPr>
          <a:xfrm>
            <a:off x="658694" y="1554629"/>
            <a:ext cx="4133788" cy="442205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a:latin typeface="Helvetica Neue"/>
                <a:ea typeface="Helvetica Neue"/>
                <a:cs typeface="Helvetica Neue"/>
                <a:sym typeface="Helvetica Neue"/>
              </a:defRPr>
            </a:pPr>
            <a:r>
              <a:t>Ingredients: </a:t>
            </a:r>
            <a:endParaRPr sz="1800"/>
          </a:p>
          <a:p>
            <a:pPr>
              <a:lnSpc>
                <a:spcPct val="90000"/>
              </a:lnSpc>
              <a:spcBef>
                <a:spcPts val="800"/>
              </a:spcBef>
              <a:defRPr sz="1100">
                <a:latin typeface="Avenir Heavy"/>
                <a:ea typeface="Avenir Heavy"/>
                <a:cs typeface="Avenir Heavy"/>
                <a:sym typeface="Avenir Heavy"/>
              </a:defRPr>
            </a:pPr>
            <a:r>
              <a:t>Stuffed peppers</a:t>
            </a:r>
            <a:r>
              <a:rPr>
                <a:latin typeface="Avenir Roman"/>
                <a:ea typeface="Avenir Roman"/>
                <a:cs typeface="Avenir Roman"/>
                <a:sym typeface="Avenir Roman"/>
              </a:rPr>
              <a:t>:</a:t>
            </a:r>
          </a:p>
          <a:p>
            <a:pPr>
              <a:lnSpc>
                <a:spcPct val="90000"/>
              </a:lnSpc>
              <a:spcBef>
                <a:spcPts val="800"/>
              </a:spcBef>
              <a:defRPr sz="1100">
                <a:latin typeface="Avenir Roman"/>
                <a:ea typeface="Avenir Roman"/>
                <a:cs typeface="Avenir Roman"/>
                <a:sym typeface="Avenir Roman"/>
              </a:defRPr>
            </a:pPr>
            <a:r>
              <a:t>1 tsp oil</a:t>
            </a:r>
          </a:p>
          <a:p>
            <a:pPr>
              <a:lnSpc>
                <a:spcPct val="90000"/>
              </a:lnSpc>
              <a:spcBef>
                <a:spcPts val="800"/>
              </a:spcBef>
              <a:defRPr sz="1100">
                <a:latin typeface="Avenir Roman"/>
                <a:ea typeface="Avenir Roman"/>
                <a:cs typeface="Avenir Roman"/>
                <a:sym typeface="Avenir Roman"/>
              </a:defRPr>
            </a:pPr>
            <a:r>
              <a:t>1/2 cup diced red onion</a:t>
            </a:r>
          </a:p>
          <a:p>
            <a:pPr>
              <a:lnSpc>
                <a:spcPct val="90000"/>
              </a:lnSpc>
              <a:spcBef>
                <a:spcPts val="800"/>
              </a:spcBef>
              <a:defRPr sz="1100">
                <a:latin typeface="Avenir Roman"/>
                <a:ea typeface="Avenir Roman"/>
                <a:cs typeface="Avenir Roman"/>
                <a:sym typeface="Avenir Roman"/>
              </a:defRPr>
            </a:pPr>
            <a:r>
              <a:t>2 cloves minced garlic</a:t>
            </a:r>
          </a:p>
          <a:p>
            <a:pPr>
              <a:lnSpc>
                <a:spcPct val="90000"/>
              </a:lnSpc>
              <a:spcBef>
                <a:spcPts val="800"/>
              </a:spcBef>
              <a:defRPr sz="1100">
                <a:latin typeface="Avenir Roman"/>
                <a:ea typeface="Avenir Roman"/>
                <a:cs typeface="Avenir Roman"/>
                <a:sym typeface="Avenir Roman"/>
              </a:defRPr>
            </a:pPr>
            <a:r>
              <a:t>1 can black beans, low sodium, rinsed</a:t>
            </a:r>
          </a:p>
          <a:p>
            <a:pPr>
              <a:lnSpc>
                <a:spcPct val="90000"/>
              </a:lnSpc>
              <a:spcBef>
                <a:spcPts val="800"/>
              </a:spcBef>
              <a:defRPr sz="1100">
                <a:latin typeface="Avenir Roman"/>
                <a:ea typeface="Avenir Roman"/>
                <a:cs typeface="Avenir Roman"/>
                <a:sym typeface="Avenir Roman"/>
              </a:defRPr>
            </a:pPr>
            <a:r>
              <a:t>1 cup cooked corn kernels (fresh or frozen)</a:t>
            </a:r>
          </a:p>
          <a:p>
            <a:pPr>
              <a:lnSpc>
                <a:spcPct val="90000"/>
              </a:lnSpc>
              <a:spcBef>
                <a:spcPts val="800"/>
              </a:spcBef>
              <a:defRPr sz="1100">
                <a:latin typeface="Avenir Roman"/>
                <a:ea typeface="Avenir Roman"/>
                <a:cs typeface="Avenir Roman"/>
                <a:sym typeface="Avenir Roman"/>
              </a:defRPr>
            </a:pPr>
            <a:r>
              <a:t>1 cup diced tomatoes</a:t>
            </a:r>
          </a:p>
          <a:p>
            <a:pPr>
              <a:lnSpc>
                <a:spcPct val="90000"/>
              </a:lnSpc>
              <a:spcBef>
                <a:spcPts val="800"/>
              </a:spcBef>
              <a:defRPr sz="1100">
                <a:latin typeface="Avenir Roman"/>
                <a:ea typeface="Avenir Roman"/>
                <a:cs typeface="Avenir Roman"/>
                <a:sym typeface="Avenir Roman"/>
              </a:defRPr>
            </a:pPr>
            <a:r>
              <a:t>1 tsp cumin</a:t>
            </a:r>
          </a:p>
          <a:p>
            <a:pPr>
              <a:lnSpc>
                <a:spcPct val="90000"/>
              </a:lnSpc>
              <a:spcBef>
                <a:spcPts val="800"/>
              </a:spcBef>
              <a:defRPr sz="1100">
                <a:latin typeface="Avenir Roman"/>
                <a:ea typeface="Avenir Roman"/>
                <a:cs typeface="Avenir Roman"/>
                <a:sym typeface="Avenir Roman"/>
              </a:defRPr>
            </a:pPr>
            <a:r>
              <a:t>1 tsp chili powder</a:t>
            </a:r>
          </a:p>
          <a:p>
            <a:pPr>
              <a:lnSpc>
                <a:spcPct val="90000"/>
              </a:lnSpc>
              <a:spcBef>
                <a:spcPts val="800"/>
              </a:spcBef>
              <a:defRPr sz="1100">
                <a:latin typeface="Avenir Roman"/>
                <a:ea typeface="Avenir Roman"/>
                <a:cs typeface="Avenir Roman"/>
                <a:sym typeface="Avenir Roman"/>
              </a:defRPr>
            </a:pPr>
            <a:r>
              <a:t>1 cup cooked quinoa</a:t>
            </a:r>
          </a:p>
          <a:p>
            <a:pPr>
              <a:lnSpc>
                <a:spcPct val="90000"/>
              </a:lnSpc>
              <a:spcBef>
                <a:spcPts val="800"/>
              </a:spcBef>
              <a:defRPr sz="1100">
                <a:latin typeface="Avenir Roman"/>
                <a:ea typeface="Avenir Roman"/>
                <a:cs typeface="Avenir Roman"/>
                <a:sym typeface="Avenir Roman"/>
              </a:defRPr>
            </a:pPr>
            <a:r>
              <a:t>4 peppers, cut in half lengthwise and seeds removed</a:t>
            </a:r>
          </a:p>
          <a:p>
            <a:pPr>
              <a:lnSpc>
                <a:spcPct val="90000"/>
              </a:lnSpc>
              <a:spcBef>
                <a:spcPts val="800"/>
              </a:spcBef>
              <a:defRPr sz="1100">
                <a:latin typeface="Avenir Heavy"/>
                <a:ea typeface="Avenir Heavy"/>
                <a:cs typeface="Avenir Heavy"/>
                <a:sym typeface="Avenir Heavy"/>
              </a:defRPr>
            </a:pPr>
            <a:r>
              <a:t>Garnish</a:t>
            </a:r>
            <a:r>
              <a:rPr>
                <a:latin typeface="Avenir Roman"/>
                <a:ea typeface="Avenir Roman"/>
                <a:cs typeface="Avenir Roman"/>
                <a:sym typeface="Avenir Roman"/>
              </a:rPr>
              <a:t>:</a:t>
            </a:r>
          </a:p>
          <a:p>
            <a:pPr>
              <a:lnSpc>
                <a:spcPct val="90000"/>
              </a:lnSpc>
              <a:spcBef>
                <a:spcPts val="800"/>
              </a:spcBef>
              <a:defRPr sz="1100">
                <a:latin typeface="Avenir Roman"/>
                <a:ea typeface="Avenir Roman"/>
                <a:cs typeface="Avenir Roman"/>
                <a:sym typeface="Avenir Roman"/>
              </a:defRPr>
            </a:pPr>
            <a:r>
              <a:t>Chopped cilantro</a:t>
            </a:r>
          </a:p>
          <a:p>
            <a:pPr>
              <a:lnSpc>
                <a:spcPct val="90000"/>
              </a:lnSpc>
              <a:spcBef>
                <a:spcPts val="800"/>
              </a:spcBef>
              <a:defRPr sz="1100">
                <a:latin typeface="Avenir Roman"/>
                <a:ea typeface="Avenir Roman"/>
                <a:cs typeface="Avenir Roman"/>
                <a:sym typeface="Avenir Roman"/>
              </a:defRPr>
            </a:pPr>
            <a:r>
              <a:t>1/4 cup feta cheese, crumbled</a:t>
            </a:r>
          </a:p>
          <a:p>
            <a:pPr>
              <a:lnSpc>
                <a:spcPct val="90000"/>
              </a:lnSpc>
              <a:spcBef>
                <a:spcPts val="800"/>
              </a:spcBef>
              <a:defRPr sz="1100">
                <a:latin typeface="Avenir Roman"/>
                <a:ea typeface="Avenir Roman"/>
                <a:cs typeface="Avenir Roman"/>
                <a:sym typeface="Avenir Roman"/>
              </a:defRPr>
            </a:pPr>
            <a:r>
              <a:t>Limes</a:t>
            </a:r>
          </a:p>
        </p:txBody>
      </p:sp>
      <p:sp>
        <p:nvSpPr>
          <p:cNvPr id="116" name="Google Shape;64;p2"/>
          <p:cNvSpPr/>
          <p:nvPr/>
        </p:nvSpPr>
        <p:spPr>
          <a:xfrm>
            <a:off x="431799" y="8395610"/>
            <a:ext cx="6934394" cy="1344012"/>
          </a:xfrm>
          <a:prstGeom prst="rect">
            <a:avLst/>
          </a:prstGeom>
          <a:solidFill>
            <a:srgbClr val="262626"/>
          </a:solidFill>
          <a:ln w="12700">
            <a:solidFill>
              <a:srgbClr val="32538F"/>
            </a:solidFill>
            <a:miter lim="8000"/>
          </a:ln>
        </p:spPr>
        <p:txBody>
          <a:bodyPr lIns="0" tIns="0" rIns="0" bIns="0" anchor="ctr"/>
          <a:lstStyle/>
          <a:p>
            <a:pPr>
              <a:defRPr sz="2800">
                <a:solidFill>
                  <a:srgbClr val="FFFFFF"/>
                </a:solidFill>
                <a:latin typeface="Avenir Roman"/>
                <a:ea typeface="Avenir Roman"/>
                <a:cs typeface="Avenir Roman"/>
                <a:sym typeface="Avenir Roman"/>
              </a:defRPr>
            </a:pPr>
          </a:p>
        </p:txBody>
      </p:sp>
      <p:sp>
        <p:nvSpPr>
          <p:cNvPr id="117" name="Google Shape;65;p2"/>
          <p:cNvSpPr txBox="1"/>
          <p:nvPr/>
        </p:nvSpPr>
        <p:spPr>
          <a:xfrm>
            <a:off x="576582" y="8627973"/>
            <a:ext cx="6662209" cy="81525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defRPr>
                <a:solidFill>
                  <a:srgbClr val="FFFFFF"/>
                </a:solidFill>
                <a:latin typeface="Avenir Roman"/>
                <a:ea typeface="Avenir Roman"/>
                <a:cs typeface="Avenir Roman"/>
                <a:sym typeface="Avenir Roman"/>
              </a:defRPr>
            </a:pPr>
            <a:r>
              <a:t>Nutrition Facts:</a:t>
            </a:r>
          </a:p>
          <a:p>
            <a:pPr>
              <a:defRPr>
                <a:solidFill>
                  <a:srgbClr val="FFFFFF"/>
                </a:solidFill>
                <a:latin typeface="Avenir Roman"/>
                <a:ea typeface="Avenir Roman"/>
                <a:cs typeface="Avenir Roman"/>
                <a:sym typeface="Avenir Roman"/>
              </a:defRPr>
            </a:pPr>
            <a:r>
              <a:t>Serves 4. Each serving: 259 calories, 5 g fat, 2 g saturated fat, 8 mg cholesterol, 620 mg sodium, 43 g carbohydrates, 12 g fiber, 8 g sugar, 12 g protein</a:t>
            </a:r>
          </a:p>
        </p:txBody>
      </p:sp>
      <p:sp>
        <p:nvSpPr>
          <p:cNvPr id="118" name="Google Shape;66;p2"/>
          <p:cNvSpPr txBox="1"/>
          <p:nvPr>
            <p:ph type="sldNum" sz="quarter" idx="4294967295"/>
          </p:nvPr>
        </p:nvSpPr>
        <p:spPr>
          <a:xfrm>
            <a:off x="7063298" y="9455784"/>
            <a:ext cx="174663"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9" name="Google Shape;67;p2"/>
          <p:cNvSpPr txBox="1"/>
          <p:nvPr/>
        </p:nvSpPr>
        <p:spPr>
          <a:xfrm>
            <a:off x="665483" y="6041536"/>
            <a:ext cx="6441435" cy="2153038"/>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a:latin typeface="Helvetica Neue"/>
                <a:ea typeface="Helvetica Neue"/>
                <a:cs typeface="Helvetica Neue"/>
                <a:sym typeface="Helvetica Neue"/>
              </a:defRPr>
            </a:pPr>
            <a:r>
              <a:t>Directions:</a:t>
            </a:r>
            <a:endParaRPr sz="1300"/>
          </a:p>
          <a:p>
            <a:pPr>
              <a:defRPr sz="1300"/>
            </a:pP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Make the stuffing. Sauté the onion and garlic in oil in a large skillet. Add the beans, corn, seasonings, and tomatoes. Stir and heat. Add the quinoa. Stir well, then spoon the filling into pepper halves in a large rectangular baking dish. Cover the dish and bake for 40 minutes at 350 degrees or until the peppers are soft. </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Garnish with chopped cilantro and crumbled cheese. Serve fresh lime wedges served on the side. </a:t>
            </a:r>
          </a:p>
        </p:txBody>
      </p:sp>
      <p:pic>
        <p:nvPicPr>
          <p:cNvPr id="120" name="spring recipes0904.jpg" descr="spring recipes0904.jpg"/>
          <p:cNvPicPr>
            <a:picLocks noChangeAspect="1"/>
          </p:cNvPicPr>
          <p:nvPr/>
        </p:nvPicPr>
        <p:blipFill>
          <a:blip r:embed="rId3">
            <a:extLst/>
          </a:blip>
          <a:srcRect l="0" t="12400" r="0" b="12400"/>
          <a:stretch>
            <a:fillRect/>
          </a:stretch>
        </p:blipFill>
        <p:spPr>
          <a:xfrm>
            <a:off x="3875821" y="1441952"/>
            <a:ext cx="3709179" cy="2638911"/>
          </a:xfrm>
          <a:prstGeom prst="rect">
            <a:avLst/>
          </a:prstGeom>
          <a:ln w="12700">
            <a:miter lim="400000"/>
          </a:ln>
        </p:spPr>
      </p:pic>
      <p:sp>
        <p:nvSpPr>
          <p:cNvPr id="121" name="Google Shape;69;p2"/>
          <p:cNvSpPr/>
          <p:nvPr/>
        </p:nvSpPr>
        <p:spPr>
          <a:xfrm>
            <a:off x="-3" y="9976322"/>
            <a:ext cx="7772401" cy="77897"/>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Google Shape;129;g21830d61b9f_0_80"/>
          <p:cNvSpPr txBox="1"/>
          <p:nvPr>
            <p:ph type="title"/>
          </p:nvPr>
        </p:nvSpPr>
        <p:spPr>
          <a:xfrm>
            <a:off x="683574" y="2927125"/>
            <a:ext cx="6703801" cy="876601"/>
          </a:xfrm>
          <a:prstGeom prst="rect">
            <a:avLst/>
          </a:prstGeom>
        </p:spPr>
        <p:txBody>
          <a:bodyPr anchor="ctr"/>
          <a:lstStyle>
            <a:lvl1pPr>
              <a:lnSpc>
                <a:spcPct val="100000"/>
              </a:lnSpc>
              <a:defRPr sz="2500">
                <a:solidFill>
                  <a:srgbClr val="424242"/>
                </a:solidFill>
                <a:latin typeface="Rockwell"/>
                <a:ea typeface="Rockwell"/>
                <a:cs typeface="Rockwell"/>
                <a:sym typeface="Rockwell"/>
              </a:defRPr>
            </a:lvl1pPr>
          </a:lstStyle>
          <a:p>
            <a:pPr/>
            <a:r>
              <a:t>Functional Ingredient Spotlight: Turmeric</a:t>
            </a:r>
          </a:p>
        </p:txBody>
      </p:sp>
      <p:sp>
        <p:nvSpPr>
          <p:cNvPr id="124" name="Google Shape;130;g21830d61b9f_0_80"/>
          <p:cNvSpPr txBox="1"/>
          <p:nvPr/>
        </p:nvSpPr>
        <p:spPr>
          <a:xfrm>
            <a:off x="599398" y="3815773"/>
            <a:ext cx="6781204" cy="5511862"/>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defRPr sz="1200"/>
            </a:pPr>
            <a:r>
              <a:t>We choose what we eat for a variety of reasons: taste, convenience, cost, and health concerns. Food manufacturers capitalize on consumers’ desire for healthy foods by adding ingredients that are marketed to help protect our immune system, improve mood, and increase energy levels. </a:t>
            </a:r>
          </a:p>
          <a:p>
            <a:pPr algn="just">
              <a:defRPr sz="1200"/>
            </a:pPr>
          </a:p>
          <a:p>
            <a:pPr algn="just">
              <a:defRPr sz="1200"/>
            </a:pPr>
            <a:r>
              <a:t>According to a market analysis report, these added ingredients, known as functional ingredients, are expected to grow by 6.4% annually over the next seven years. While whole foods like fruit, vegetables, and whole grains are essential for good health, today’s consumers are shifting toward fortified convenience foods and beverages that contain functional ingredients. </a:t>
            </a:r>
          </a:p>
          <a:p>
            <a:pPr algn="just">
              <a:defRPr sz="1200"/>
            </a:pPr>
          </a:p>
          <a:p>
            <a:pPr algn="just">
              <a:defRPr sz="1200"/>
            </a:pPr>
            <a:r>
              <a:t>Three popular functional ingredients you’ll find in various foods and beverages are turmeric, collagen, and green coffee extract. </a:t>
            </a:r>
          </a:p>
          <a:p>
            <a:pPr algn="just">
              <a:defRPr sz="1200"/>
            </a:pPr>
          </a:p>
          <a:p>
            <a:pPr algn="just">
              <a:defRPr sz="1200"/>
            </a:pPr>
            <a:r>
              <a:t>Let’s talk about turmeric…</a:t>
            </a:r>
          </a:p>
          <a:p>
            <a:pPr algn="just">
              <a:defRPr sz="1200"/>
            </a:pPr>
          </a:p>
          <a:p>
            <a:pPr algn="just">
              <a:defRPr sz="1200"/>
            </a:pPr>
            <a:r>
              <a:t>Tumeric is a plant native to Southeast Asia, primarily India, where it is used as both a spice and also traditional medicine for skin disorders, joints, digestion, and upper respiratory tract issues. Curcumin is the primary component of turmeric that provides both the yellow color and the health benefits.</a:t>
            </a:r>
          </a:p>
          <a:p>
            <a:pPr algn="just">
              <a:defRPr sz="1200"/>
            </a:pPr>
          </a:p>
          <a:p>
            <a:pPr algn="just">
              <a:defRPr sz="1200"/>
            </a:pPr>
            <a:r>
              <a:t>Snacks with turmeric or curcumin in the ingredient list accounted for 9% of all new turmeric product launches in both 2015 and 2019. Frozen breakfasts, microwaveable meals, and tea/juices are other popular foods to which food manufacturers add turmeric in order to boost consumer appeal.</a:t>
            </a:r>
          </a:p>
          <a:p>
            <a:pPr algn="just">
              <a:defRPr sz="1200"/>
            </a:pPr>
          </a:p>
          <a:p>
            <a:pPr algn="just">
              <a:defRPr sz="1200"/>
            </a:pPr>
            <a:r>
              <a:t>Research shows that curcumin may reduce the risk of cardiovascular disease and diabetes by reducing inflammation and oxidative stress. There’s also some research that shows curcumin may help improve memory and mood by modulating serotonin and dopamine production. However, the amount of turmeric or curcumin used as a functional ingredient is typically much smaller than the dose used in research studies so there is no way of knowing if there is any health benefit.</a:t>
            </a:r>
          </a:p>
        </p:txBody>
      </p:sp>
      <p:sp>
        <p:nvSpPr>
          <p:cNvPr id="125" name="Google Shape;131;g21830d61b9f_0_80"/>
          <p:cNvSpPr/>
          <p:nvPr/>
        </p:nvSpPr>
        <p:spPr>
          <a:xfrm>
            <a:off x="-3" y="9976322"/>
            <a:ext cx="7772401" cy="78003"/>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26" name="Google Shape;132;g21830d61b9f_0_80"/>
          <p:cNvSpPr txBox="1"/>
          <p:nvPr/>
        </p:nvSpPr>
        <p:spPr>
          <a:xfrm>
            <a:off x="352547" y="9675775"/>
            <a:ext cx="3457501" cy="22785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900">
                <a:latin typeface="Helvetica Neue"/>
                <a:ea typeface="Helvetica Neue"/>
                <a:cs typeface="Helvetica Neue"/>
                <a:sym typeface="Helvetica Neue"/>
              </a:defRPr>
            </a:lvl1pPr>
          </a:lstStyle>
          <a:p>
            <a:pPr/>
            <a:r>
              <a:t>Written By Lynn Grieger, RDN, CDCES, CHWC, CPT</a:t>
            </a:r>
          </a:p>
        </p:txBody>
      </p:sp>
      <p:pic>
        <p:nvPicPr>
          <p:cNvPr id="127" name="JudyD_turmeric_powder_and_turmeric_root_on_white_backgrounc_tog_3f0136b9-b720-47d1-96b0-e81d59b0abdb.png" descr="JudyD_turmeric_powder_and_turmeric_root_on_white_backgrounc_tog_3f0136b9-b720-47d1-96b0-e81d59b0abdb.png"/>
          <p:cNvPicPr>
            <a:picLocks noChangeAspect="1"/>
          </p:cNvPicPr>
          <p:nvPr/>
        </p:nvPicPr>
        <p:blipFill>
          <a:blip r:embed="rId2">
            <a:extLst/>
          </a:blip>
          <a:srcRect l="0" t="51373" r="0" b="0"/>
          <a:stretch>
            <a:fillRect/>
          </a:stretch>
        </p:blipFill>
        <p:spPr>
          <a:xfrm>
            <a:off x="993313" y="172539"/>
            <a:ext cx="5785660" cy="281337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Google Shape;173;g21830d61b9f_0_160"/>
          <p:cNvSpPr txBox="1"/>
          <p:nvPr>
            <p:ph type="title"/>
          </p:nvPr>
        </p:nvSpPr>
        <p:spPr>
          <a:xfrm>
            <a:off x="0" y="75"/>
            <a:ext cx="7772400" cy="876600"/>
          </a:xfrm>
          <a:prstGeom prst="rect">
            <a:avLst/>
          </a:prstGeom>
        </p:spPr>
        <p:txBody>
          <a:bodyPr anchor="ctr"/>
          <a:lstStyle>
            <a:lvl1pPr>
              <a:lnSpc>
                <a:spcPct val="100000"/>
              </a:lnSpc>
              <a:defRPr sz="2500">
                <a:solidFill>
                  <a:srgbClr val="424242"/>
                </a:solidFill>
                <a:latin typeface="Rockwell"/>
                <a:ea typeface="Rockwell"/>
                <a:cs typeface="Rockwell"/>
                <a:sym typeface="Rockwell"/>
              </a:defRPr>
            </a:lvl1pPr>
          </a:lstStyle>
          <a:p>
            <a:pPr/>
            <a:r>
              <a:t>Healthy Gets a Reboot</a:t>
            </a:r>
          </a:p>
        </p:txBody>
      </p:sp>
      <p:sp>
        <p:nvSpPr>
          <p:cNvPr id="130" name="Google Shape;174;g21830d61b9f_0_160"/>
          <p:cNvSpPr/>
          <p:nvPr/>
        </p:nvSpPr>
        <p:spPr>
          <a:xfrm>
            <a:off x="-3" y="9976322"/>
            <a:ext cx="7772401" cy="78003"/>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31" name="Google Shape;175;g21830d61b9f_0_160"/>
          <p:cNvSpPr txBox="1"/>
          <p:nvPr/>
        </p:nvSpPr>
        <p:spPr>
          <a:xfrm>
            <a:off x="3864597" y="8964166"/>
            <a:ext cx="3457500"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r">
              <a:defRPr sz="1200">
                <a:latin typeface="Helvetica Neue"/>
                <a:ea typeface="Helvetica Neue"/>
                <a:cs typeface="Helvetica Neue"/>
                <a:sym typeface="Helvetica Neue"/>
              </a:defRPr>
            </a:lvl1pPr>
          </a:lstStyle>
          <a:p>
            <a:pPr/>
            <a:r>
              <a:t>By Lisa Andrews, MEd, RD, LD</a:t>
            </a:r>
          </a:p>
        </p:txBody>
      </p:sp>
      <p:sp>
        <p:nvSpPr>
          <p:cNvPr id="132" name="Google Shape;176;g21830d61b9f_0_160"/>
          <p:cNvSpPr txBox="1"/>
          <p:nvPr/>
        </p:nvSpPr>
        <p:spPr>
          <a:xfrm>
            <a:off x="297900" y="876674"/>
            <a:ext cx="7176600" cy="1930461"/>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defRPr sz="1200"/>
            </a:pPr>
            <a:r>
              <a:t>I recently found a yogurt listed as “no added sugar” that was $1 more per container than the usual plain Greek yogurt I purchase. After looking at the label, I realized the new (pricier) one was higher in fat and had the same amount of sugar as my usual version. How is this any better? I imagine consumers can get confused, too about what’s considered a healthier choice when comparing food labels. </a:t>
            </a:r>
            <a:endParaRPr sz="1100"/>
          </a:p>
          <a:p>
            <a:pPr algn="just">
              <a:defRPr sz="1100"/>
            </a:pPr>
          </a:p>
          <a:p>
            <a:pPr algn="just">
              <a:defRPr sz="1200"/>
            </a:pPr>
            <a:r>
              <a:t>The definition of “healthy” is getting a makeover by the US FDA. It will include nutritional parameters that a product has to meet to add the claim “healthy” to the package. In addition, the FDA is also doing research on a symbol to identify the claim “healthy”. The symbol and claim on the front of the package would provide consumers with a quick way to find foods that will empower them to move towards healthy dietary patterns. </a:t>
            </a:r>
          </a:p>
        </p:txBody>
      </p:sp>
      <p:sp>
        <p:nvSpPr>
          <p:cNvPr id="133" name="Google Shape;180;g21830d61b9f_0_160"/>
          <p:cNvSpPr txBox="1"/>
          <p:nvPr/>
        </p:nvSpPr>
        <p:spPr>
          <a:xfrm>
            <a:off x="4197691" y="2975775"/>
            <a:ext cx="3079116" cy="5817077"/>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defRPr b="1" sz="1100"/>
            </a:pPr>
            <a:r>
              <a:t>The Word “Healthy” Gets a Makeover</a:t>
            </a:r>
          </a:p>
          <a:p>
            <a:pPr algn="just">
              <a:defRPr sz="1100"/>
            </a:pPr>
          </a:p>
          <a:p>
            <a:pPr algn="just">
              <a:defRPr sz="1100"/>
            </a:pPr>
            <a:r>
              <a:t>“Healthy” got its start on food packages as a nutrient claim in 1994. At the time, it was based on federal dietary guidelines and nutrition science. Saturated fat, total fat, cholesterol, and sodium were the main focus in addition to certain vitamins and minerals, fiber, and protein. Upper and lower amounts for some were listed.</a:t>
            </a:r>
          </a:p>
          <a:p>
            <a:pPr algn="just">
              <a:defRPr sz="1100"/>
            </a:pPr>
          </a:p>
          <a:p>
            <a:pPr algn="just">
              <a:defRPr sz="1100"/>
            </a:pPr>
            <a:r>
              <a:t>Nutrition science and federal US dietary guidelines have changed since then. We have a better comprehension of diet patterns and their impact on health. We acknowledge that people build dietary habits with food, which makes up a lot of nutrients, not individual ones. </a:t>
            </a:r>
          </a:p>
          <a:p>
            <a:pPr algn="just">
              <a:defRPr sz="1100"/>
            </a:pPr>
          </a:p>
          <a:p>
            <a:pPr algn="just">
              <a:defRPr b="1" sz="1100"/>
            </a:pPr>
            <a:r>
              <a:t>In order to align with current nutrition science and dietary guidelines, the FDA proposes the claim “healthy” be defined as:</a:t>
            </a:r>
          </a:p>
          <a:p>
            <a:pPr algn="just">
              <a:defRPr sz="1100"/>
            </a:pPr>
          </a:p>
          <a:p>
            <a:pPr marL="457200" indent="-298450" algn="just">
              <a:buClr>
                <a:srgbClr val="000000"/>
              </a:buClr>
              <a:buSzPts val="1100"/>
              <a:buFont typeface="Arial"/>
              <a:buChar char="●"/>
              <a:defRPr b="1" sz="1100"/>
            </a:pPr>
            <a:r>
              <a:t>A food has to contain a certain amount of a food group like fruits, vegetables, grains, proteins, and dairy.</a:t>
            </a:r>
          </a:p>
          <a:p>
            <a:pPr indent="457200" algn="just">
              <a:defRPr sz="1100"/>
            </a:pPr>
          </a:p>
          <a:p>
            <a:pPr marL="457200" indent="-298450" algn="just">
              <a:buClr>
                <a:srgbClr val="000000"/>
              </a:buClr>
              <a:buSzPts val="1100"/>
              <a:buFont typeface="Arial"/>
              <a:buChar char="●"/>
              <a:defRPr b="1" sz="1100"/>
            </a:pPr>
            <a:r>
              <a:t>A food can’t contain too much saturated fat, sodium, or added sugars.</a:t>
            </a:r>
          </a:p>
          <a:p>
            <a:pPr algn="just">
              <a:defRPr sz="1100"/>
            </a:pPr>
          </a:p>
          <a:p>
            <a:pPr algn="just">
              <a:defRPr sz="1100"/>
            </a:pPr>
            <a:r>
              <a:t>Recent changes made to the Nutrition Facts label are aligned with the proposed rule. The label now lists “added sugars” under total sugars to help people find healthier choices.</a:t>
            </a:r>
          </a:p>
        </p:txBody>
      </p:sp>
      <p:sp>
        <p:nvSpPr>
          <p:cNvPr id="134" name="Google Shape;181;g21830d61b9f_0_160"/>
          <p:cNvSpPr txBox="1"/>
          <p:nvPr/>
        </p:nvSpPr>
        <p:spPr>
          <a:xfrm>
            <a:off x="297897" y="2978449"/>
            <a:ext cx="3634804" cy="4140676"/>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defRPr sz="1100"/>
            </a:pPr>
            <a:r>
              <a:t>Over 80% of individuals in the US don’t eat enough fruit, vegetables, or dairy products, based on the US Dietary Guidelines for America, 2020-2025. Additionally, many consumers eat excessive added sugars, saturated fat, and sodium. This is a big concern as poor dietary choices can raise the risk of several chronic conditions. </a:t>
            </a:r>
          </a:p>
          <a:p>
            <a:pPr algn="just">
              <a:defRPr sz="1100"/>
            </a:pPr>
          </a:p>
          <a:p>
            <a:pPr algn="just">
              <a:defRPr sz="1100"/>
            </a:pPr>
            <a:r>
              <a:t>Susan Mayne, Ph.D., director of FDA’s Center for Food Safety and Applied Nutrition advises being mindful of food choices now and not waiting for the new definition to guide you. </a:t>
            </a:r>
          </a:p>
          <a:p>
            <a:pPr algn="just">
              <a:defRPr sz="1100"/>
            </a:pPr>
          </a:p>
          <a:p>
            <a:pPr algn="just">
              <a:defRPr sz="1100"/>
            </a:pPr>
            <a:r>
              <a:t>“To make healthier food choices for yourself and your family, aim to eat a variety of vegetables, fruits, whole grains, lower-fat dairy products, protein foods, and healthy oils—like olive and canola,” Dr. Mayne says. “Try to eat and drink fewer foods and beverages high in saturated fat, sodium, or added sugars.” </a:t>
            </a:r>
          </a:p>
          <a:p>
            <a:pPr algn="just">
              <a:defRPr sz="1100"/>
            </a:pPr>
          </a:p>
          <a:p>
            <a:pPr algn="just">
              <a:defRPr sz="1100"/>
            </a:pPr>
            <a:r>
              <a:t>Dr. Maybe also suggests using the Nutrition Facts label on food packages. Take a look at the Percent Daily Value, listed as %DV on the label. It lists the most important nutrients to focus on that either prevent disease (such as fiber, and potassium) or promote disease (such as sodium, and saturated fat).</a:t>
            </a:r>
          </a:p>
        </p:txBody>
      </p:sp>
      <p:pic>
        <p:nvPicPr>
          <p:cNvPr id="135" name="healthy illustration.png" descr="healthy illustration.png"/>
          <p:cNvPicPr>
            <a:picLocks noChangeAspect="1"/>
          </p:cNvPicPr>
          <p:nvPr/>
        </p:nvPicPr>
        <p:blipFill>
          <a:blip r:embed="rId2">
            <a:extLst/>
          </a:blip>
          <a:srcRect l="16136" t="22117" r="13246" b="25765"/>
          <a:stretch>
            <a:fillRect/>
          </a:stretch>
        </p:blipFill>
        <p:spPr>
          <a:xfrm>
            <a:off x="328677" y="7190503"/>
            <a:ext cx="3457661" cy="255178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Google Shape;186;g21830d61b9f_0_179"/>
          <p:cNvSpPr txBox="1"/>
          <p:nvPr>
            <p:ph type="title"/>
          </p:nvPr>
        </p:nvSpPr>
        <p:spPr>
          <a:xfrm>
            <a:off x="0" y="75"/>
            <a:ext cx="7772400" cy="876600"/>
          </a:xfrm>
          <a:prstGeom prst="rect">
            <a:avLst/>
          </a:prstGeom>
        </p:spPr>
        <p:txBody>
          <a:bodyPr anchor="ctr"/>
          <a:lstStyle>
            <a:lvl1pPr>
              <a:lnSpc>
                <a:spcPct val="100000"/>
              </a:lnSpc>
              <a:defRPr sz="2500">
                <a:solidFill>
                  <a:srgbClr val="424242"/>
                </a:solidFill>
                <a:latin typeface="Rockwell"/>
                <a:ea typeface="Rockwell"/>
                <a:cs typeface="Rockwell"/>
                <a:sym typeface="Rockwell"/>
              </a:defRPr>
            </a:lvl1pPr>
          </a:lstStyle>
          <a:p>
            <a:pPr/>
            <a:r>
              <a:t>Healthy Gets a Reboot</a:t>
            </a:r>
          </a:p>
        </p:txBody>
      </p:sp>
      <p:sp>
        <p:nvSpPr>
          <p:cNvPr id="138" name="Google Shape;187;g21830d61b9f_0_179"/>
          <p:cNvSpPr/>
          <p:nvPr/>
        </p:nvSpPr>
        <p:spPr>
          <a:xfrm>
            <a:off x="-3" y="9976322"/>
            <a:ext cx="7772401" cy="78003"/>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39" name="Google Shape;188;g21830d61b9f_0_179"/>
          <p:cNvSpPr txBox="1"/>
          <p:nvPr/>
        </p:nvSpPr>
        <p:spPr>
          <a:xfrm>
            <a:off x="364016" y="9436237"/>
            <a:ext cx="3457502"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200">
                <a:latin typeface="Helvetica Neue"/>
                <a:ea typeface="Helvetica Neue"/>
                <a:cs typeface="Helvetica Neue"/>
                <a:sym typeface="Helvetica Neue"/>
              </a:defRPr>
            </a:lvl1pPr>
          </a:lstStyle>
          <a:p>
            <a:pPr/>
            <a:r>
              <a:t>By Lisa Andrews, MEd, RD, LD</a:t>
            </a:r>
          </a:p>
        </p:txBody>
      </p:sp>
      <p:sp>
        <p:nvSpPr>
          <p:cNvPr id="140" name="Google Shape;189;g21830d61b9f_0_179"/>
          <p:cNvSpPr txBox="1"/>
          <p:nvPr/>
        </p:nvSpPr>
        <p:spPr>
          <a:xfrm>
            <a:off x="297900" y="876673"/>
            <a:ext cx="7176600" cy="2464277"/>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defRPr b="1" sz="1100"/>
            </a:pPr>
            <a:r>
              <a:t>The Way the “Healthy” Definition Would Work</a:t>
            </a:r>
          </a:p>
          <a:p>
            <a:pPr algn="just">
              <a:defRPr sz="1100"/>
            </a:pPr>
          </a:p>
          <a:p>
            <a:pPr algn="just">
              <a:defRPr sz="1100"/>
            </a:pPr>
            <a:r>
              <a:t>Here are a few results of the proposed new definition for the claim “healthy.”</a:t>
            </a:r>
          </a:p>
          <a:p>
            <a:pPr algn="just">
              <a:defRPr sz="1100"/>
            </a:pPr>
          </a:p>
          <a:p>
            <a:pPr marL="457200" indent="-301625" algn="just">
              <a:buClr>
                <a:srgbClr val="000000"/>
              </a:buClr>
              <a:buSzPts val="1100"/>
              <a:buFont typeface="Arial"/>
              <a:buChar char="●"/>
              <a:defRPr sz="1100"/>
            </a:pPr>
            <a:r>
              <a:t>Foods like salmon, avocados, and olive oil, which do not qualify for use of the “healthy” claim under the current regulations would qualify under the proposed definition. </a:t>
            </a:r>
          </a:p>
          <a:p>
            <a:pPr marL="457200" indent="-301625" algn="just">
              <a:buClr>
                <a:srgbClr val="000000"/>
              </a:buClr>
              <a:buSzPts val="1100"/>
              <a:buFont typeface="Arial"/>
              <a:buChar char="●"/>
              <a:defRPr sz="1100"/>
            </a:pPr>
          </a:p>
          <a:p>
            <a:pPr marL="457200" indent="-301625" algn="just">
              <a:buClr>
                <a:srgbClr val="000000"/>
              </a:buClr>
              <a:buSzPts val="1100"/>
              <a:buFont typeface="Arial"/>
              <a:buChar char="●"/>
              <a:defRPr sz="1100"/>
            </a:pPr>
            <a:r>
              <a:t>Foods like sweetened cereals and yogurt that exceed the amount of allowed added sugars would no longer qualify.</a:t>
            </a:r>
          </a:p>
          <a:p>
            <a:pPr indent="457200" algn="just">
              <a:defRPr sz="1100"/>
            </a:pPr>
          </a:p>
          <a:p>
            <a:pPr marL="457200" indent="-301625" algn="just">
              <a:buClr>
                <a:srgbClr val="000000"/>
              </a:buClr>
              <a:buSzPts val="1100"/>
              <a:buFont typeface="Arial"/>
              <a:buChar char="●"/>
              <a:defRPr sz="1100"/>
            </a:pPr>
            <a:r>
              <a:t>Plain, non-carbonated water and plain, carbonated water could be labeled “healthy” as well. Under the current regulation, water cannot be labeled “healthy.”</a:t>
            </a:r>
          </a:p>
          <a:p>
            <a:pPr algn="just">
              <a:defRPr sz="1100"/>
            </a:pPr>
          </a:p>
          <a:p>
            <a:pPr algn="just">
              <a:defRPr sz="1100"/>
            </a:pPr>
            <a:r>
              <a:t>Shoppers will simply have to look for the claim “healthy” or other terms such as “healthier” or “healthiest” on food packages to recognize they’re buying items that meet the FDA’s definition of “healthy”.</a:t>
            </a:r>
          </a:p>
        </p:txBody>
      </p:sp>
      <p:sp>
        <p:nvSpPr>
          <p:cNvPr id="141" name="Google Shape;190;g21830d61b9f_0_179"/>
          <p:cNvSpPr txBox="1"/>
          <p:nvPr/>
        </p:nvSpPr>
        <p:spPr>
          <a:xfrm>
            <a:off x="297900" y="3381074"/>
            <a:ext cx="7176600" cy="4695039"/>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just">
              <a:lnSpc>
                <a:spcPct val="115000"/>
              </a:lnSpc>
              <a:defRPr b="1" sz="1100"/>
            </a:pPr>
            <a:r>
              <a:t>Are There Potential Benefits?</a:t>
            </a:r>
          </a:p>
          <a:p>
            <a:pPr algn="just">
              <a:lnSpc>
                <a:spcPct val="115000"/>
              </a:lnSpc>
              <a:defRPr b="1" sz="1100"/>
            </a:pPr>
          </a:p>
          <a:p>
            <a:pPr algn="just">
              <a:lnSpc>
                <a:spcPct val="115000"/>
              </a:lnSpc>
              <a:defRPr sz="1100"/>
            </a:pPr>
            <a:r>
              <a:t>The leading causes of death and disability in the US are heart disease, Type 2 diabetes, some cancers, and overweight and obesity, which are all related to diet and lifestyle. Minority groups are at a higher risk to develop these conditions. As an example, over 4 in 10 American adults have high blood pressure but the number jumps to nearly 6 in 10 in non-Hispanic African American adults.</a:t>
            </a:r>
          </a:p>
          <a:p>
            <a:pPr algn="just">
              <a:lnSpc>
                <a:spcPct val="115000"/>
              </a:lnSpc>
              <a:defRPr sz="1100"/>
            </a:pPr>
          </a:p>
          <a:p>
            <a:pPr algn="just">
              <a:lnSpc>
                <a:spcPct val="115000"/>
              </a:lnSpc>
              <a:defRPr sz="1100"/>
            </a:pPr>
            <a:r>
              <a:t>Revamping the definition of “healthy” is a positive step towards giving the public information to assist them in making better food choices to reduce chronic diseases and improve health equity. In addition, updating the definition of “healthy” may encourage more nutritious foods in the market if some companies choose to produce new products or reformulate products to match the definition. </a:t>
            </a:r>
          </a:p>
          <a:p>
            <a:pPr algn="just">
              <a:lnSpc>
                <a:spcPct val="115000"/>
              </a:lnSpc>
              <a:defRPr sz="1100"/>
            </a:pPr>
          </a:p>
          <a:p>
            <a:pPr algn="just">
              <a:lnSpc>
                <a:spcPct val="115000"/>
              </a:lnSpc>
              <a:defRPr sz="1100"/>
            </a:pPr>
            <a:r>
              <a:t>Consumers can make healthier choices by doing the following:</a:t>
            </a:r>
          </a:p>
          <a:p>
            <a:pPr marL="457200" indent="-301625" algn="just">
              <a:lnSpc>
                <a:spcPct val="115000"/>
              </a:lnSpc>
              <a:buClr>
                <a:srgbClr val="000000"/>
              </a:buClr>
              <a:buSzPts val="1100"/>
              <a:buFont typeface="Arial"/>
              <a:buChar char="●"/>
              <a:defRPr sz="1100"/>
            </a:pPr>
            <a:r>
              <a:t>Choose foods in their whole form. An orange versus orange juice. Fruit instead of fruit snacks.</a:t>
            </a:r>
          </a:p>
          <a:p>
            <a:pPr marL="457200" indent="-301625" algn="just">
              <a:lnSpc>
                <a:spcPct val="115000"/>
              </a:lnSpc>
              <a:buClr>
                <a:srgbClr val="000000"/>
              </a:buClr>
              <a:buSzPts val="1100"/>
              <a:buFont typeface="Arial"/>
              <a:buChar char="●"/>
              <a:defRPr sz="1100"/>
            </a:pPr>
            <a:r>
              <a:t>Include fresh, frozen, and canned fruits and vegetables in your diet. Frozen and canned offer convenience and longer shelf life.</a:t>
            </a:r>
          </a:p>
          <a:p>
            <a:pPr marL="457200" indent="-301625" algn="just">
              <a:lnSpc>
                <a:spcPct val="115000"/>
              </a:lnSpc>
              <a:buClr>
                <a:srgbClr val="000000"/>
              </a:buClr>
              <a:buSzPts val="1100"/>
              <a:buFont typeface="Arial"/>
              <a:buChar char="●"/>
              <a:defRPr sz="1100"/>
            </a:pPr>
            <a:r>
              <a:t>Limit fast food, fried foods, and ultra-processed meat and snack foods. Cut out sugar-sweetened drinks and limit alcohol.</a:t>
            </a:r>
          </a:p>
          <a:p>
            <a:pPr marL="457200" indent="-301625" algn="just">
              <a:lnSpc>
                <a:spcPct val="115000"/>
              </a:lnSpc>
              <a:buClr>
                <a:srgbClr val="000000"/>
              </a:buClr>
              <a:buSzPts val="1100"/>
              <a:buFont typeface="Arial"/>
              <a:buChar char="●"/>
              <a:defRPr sz="1100"/>
            </a:pPr>
            <a:r>
              <a:t>Go meatless for a few meals per week. Use beans and lentils in salads, soups, or main dishes.</a:t>
            </a:r>
          </a:p>
          <a:p>
            <a:pPr marL="457200" indent="-301625" algn="just">
              <a:lnSpc>
                <a:spcPct val="115000"/>
              </a:lnSpc>
              <a:buClr>
                <a:srgbClr val="000000"/>
              </a:buClr>
              <a:buSzPts val="1100"/>
              <a:buFont typeface="Arial"/>
              <a:buChar char="●"/>
              <a:defRPr sz="1100"/>
            </a:pPr>
            <a:r>
              <a:t>Swap refined grains for whole grains including rolled oats, brown rice, whole wheat pasta, and other grains.</a:t>
            </a:r>
          </a:p>
          <a:p>
            <a:pPr marL="457200" indent="-301625" algn="just">
              <a:lnSpc>
                <a:spcPct val="115000"/>
              </a:lnSpc>
              <a:buClr>
                <a:srgbClr val="000000"/>
              </a:buClr>
              <a:buSzPts val="1100"/>
              <a:buFont typeface="Arial"/>
              <a:buChar char="●"/>
              <a:defRPr sz="1100"/>
            </a:pPr>
            <a:r>
              <a:t>Use the 5 and 20% rule on labels. Choose ingredients with 5% or less of unwanted ingredients such as sugar, sodium, and saturated fat. Aim for foods containing 20% or more fiber, calcium, iron, and potassium.</a:t>
            </a:r>
          </a:p>
          <a:p>
            <a:pPr marL="457200" indent="-301625" algn="just">
              <a:lnSpc>
                <a:spcPct val="115000"/>
              </a:lnSpc>
              <a:buClr>
                <a:srgbClr val="000000"/>
              </a:buClr>
              <a:buSzPts val="1100"/>
              <a:buFont typeface="Arial"/>
              <a:buChar char="●"/>
              <a:defRPr sz="1100"/>
            </a:pPr>
            <a:r>
              <a:t>Choose non-fat or low-fat dairy products when possible.</a:t>
            </a:r>
          </a:p>
          <a:p>
            <a:pPr marL="457200" indent="-301625" algn="just">
              <a:lnSpc>
                <a:spcPct val="115000"/>
              </a:lnSpc>
              <a:buClr>
                <a:srgbClr val="000000"/>
              </a:buClr>
              <a:buSzPts val="1100"/>
              <a:buFont typeface="Arial"/>
              <a:buChar char="●"/>
              <a:defRPr sz="1100"/>
            </a:pPr>
            <a:r>
              <a:t>Include healthy fats in your diet from avocados, nuts, seeds, and plant-based oils.</a:t>
            </a:r>
          </a:p>
        </p:txBody>
      </p:sp>
      <p:sp>
        <p:nvSpPr>
          <p:cNvPr id="142" name="Google Shape;191;g21830d61b9f_0_179"/>
          <p:cNvSpPr txBox="1"/>
          <p:nvPr/>
        </p:nvSpPr>
        <p:spPr>
          <a:xfrm>
            <a:off x="311699" y="8252776"/>
            <a:ext cx="7149001" cy="1006800"/>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nSpc>
                <a:spcPct val="115000"/>
              </a:lnSpc>
              <a:spcBef>
                <a:spcPts val="1200"/>
              </a:spcBef>
              <a:defRPr b="1" sz="1100"/>
            </a:pPr>
            <a:r>
              <a:t>FMI:</a:t>
            </a:r>
          </a:p>
          <a:p>
            <a:pPr>
              <a:lnSpc>
                <a:spcPct val="115000"/>
              </a:lnSpc>
              <a:spcBef>
                <a:spcPts val="1200"/>
              </a:spcBef>
              <a:defRPr sz="1100" u="sng">
                <a:solidFill>
                  <a:srgbClr val="0000FF"/>
                </a:solidFill>
                <a:uFill>
                  <a:solidFill>
                    <a:srgbClr val="0000FF"/>
                  </a:solidFill>
                </a:uFill>
              </a:defRPr>
            </a:pPr>
            <a:r>
              <a:rPr>
                <a:hlinkClick r:id="rId2" invalidUrl="" action="" tgtFrame="" tooltip="" history="1" highlightClick="0" endSnd="0"/>
              </a:rPr>
              <a:t>https://www.fda.gov/consumers/consumer-updates/fresh-take-what-healthy-means-foodpackages#:~:text=%E2%80%9CTo%20make%20healthier%20food%20choices,sodium%2C%20or%20added%20sugars.%E2%80%9D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Mediterranean Diet for Better Mental Health"/>
          <p:cNvSpPr txBox="1"/>
          <p:nvPr>
            <p:ph type="title"/>
          </p:nvPr>
        </p:nvSpPr>
        <p:spPr>
          <a:xfrm>
            <a:off x="235113" y="465351"/>
            <a:ext cx="7120515" cy="790924"/>
          </a:xfrm>
          <a:prstGeom prst="rect">
            <a:avLst/>
          </a:prstGeom>
        </p:spPr>
        <p:txBody>
          <a:bodyPr/>
          <a:lstStyle>
            <a:lvl1pPr algn="l" defTabSz="283463">
              <a:lnSpc>
                <a:spcPct val="100000"/>
              </a:lnSpc>
              <a:defRPr sz="2800">
                <a:latin typeface="+mj-lt"/>
                <a:ea typeface="+mj-ea"/>
                <a:cs typeface="+mj-cs"/>
                <a:sym typeface="Arial"/>
              </a:defRPr>
            </a:lvl1pPr>
          </a:lstStyle>
          <a:p>
            <a:pPr/>
            <a:r>
              <a:t>Mediterranean Diet for Better Mental Health</a:t>
            </a:r>
          </a:p>
        </p:txBody>
      </p:sp>
      <p:sp>
        <p:nvSpPr>
          <p:cNvPr id="145" name="We’ve all experienced anxiety or depression at one time or another in our lives. According to the CDC, 11.7% of adults over 18 experience anxiety or worry regularly while 4.8% have feelings of depression. These numbers grew even higher during and after t"/>
          <p:cNvSpPr txBox="1"/>
          <p:nvPr>
            <p:ph type="body" sz="quarter" idx="1"/>
          </p:nvPr>
        </p:nvSpPr>
        <p:spPr>
          <a:xfrm>
            <a:off x="1905794" y="1481280"/>
            <a:ext cx="5331717" cy="1672426"/>
          </a:xfrm>
          <a:prstGeom prst="rect">
            <a:avLst/>
          </a:prstGeom>
        </p:spPr>
        <p:txBody>
          <a:bodyPr/>
          <a:lstStyle>
            <a:lvl1pPr indent="0" algn="l" defTabSz="841247">
              <a:spcBef>
                <a:spcPts val="700"/>
              </a:spcBef>
              <a:defRPr sz="1400">
                <a:solidFill>
                  <a:srgbClr val="424242"/>
                </a:solidFill>
              </a:defRPr>
            </a:lvl1pPr>
          </a:lstStyle>
          <a:p>
            <a:pPr/>
            <a:r>
              <a:t>We’ve all experienced anxiety or depression at one time or another in our lives. According to the CDC, 11.7% of adults over 18 experience anxiety or worry regularly while 4.8% have feelings of depression. These numbers grew even higher during and after the pandemic. Estimates as high as 25% of adults have been recorded for the prevalence of anxiety.</a:t>
            </a:r>
          </a:p>
        </p:txBody>
      </p:sp>
      <p:pic>
        <p:nvPicPr>
          <p:cNvPr id="146" name="JudyD_head_with_olives_lemons_and_tomatoes_coming_out_6bcc39c3-f224-4717-a9b4-9614d24107a8.png" descr="JudyD_head_with_olives_lemons_and_tomatoes_coming_out_6bcc39c3-f224-4717-a9b4-9614d24107a8.png"/>
          <p:cNvPicPr>
            <a:picLocks noChangeAspect="1"/>
          </p:cNvPicPr>
          <p:nvPr/>
        </p:nvPicPr>
        <p:blipFill>
          <a:blip r:embed="rId2">
            <a:extLst/>
          </a:blip>
          <a:stretch>
            <a:fillRect/>
          </a:stretch>
        </p:blipFill>
        <p:spPr>
          <a:xfrm>
            <a:off x="328192" y="1461835"/>
            <a:ext cx="1529655" cy="1529656"/>
          </a:xfrm>
          <a:prstGeom prst="rect">
            <a:avLst/>
          </a:prstGeom>
          <a:ln w="12700">
            <a:miter lim="400000"/>
          </a:ln>
        </p:spPr>
      </p:pic>
      <p:sp>
        <p:nvSpPr>
          <p:cNvPr id="147" name="Chronic worrying and stress may have long-term effects on your physical health. According to the American Psychological Association, constant anxiety and stress may raise your risk for cardiovascular disease, infertility, arthritis, and metabolic disorde"/>
          <p:cNvSpPr txBox="1"/>
          <p:nvPr/>
        </p:nvSpPr>
        <p:spPr>
          <a:xfrm>
            <a:off x="325942" y="3197051"/>
            <a:ext cx="6606541" cy="6187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90000"/>
              </a:lnSpc>
              <a:spcBef>
                <a:spcPts val="800"/>
              </a:spcBef>
              <a:defRPr sz="1300">
                <a:latin typeface="Avenir Roman"/>
                <a:ea typeface="Avenir Roman"/>
                <a:cs typeface="Avenir Roman"/>
                <a:sym typeface="Avenir Roman"/>
              </a:defRPr>
            </a:pPr>
            <a:r>
              <a:t>Chronic worrying and stress may have long-term effects on your physical health. According to the American Psychological Association, constant anxiety and stress may raise your risk for cardiovascular disease, infertility, arthritis, and metabolic disorders such as diabetes and obesity.</a:t>
            </a:r>
          </a:p>
          <a:p>
            <a:pPr>
              <a:lnSpc>
                <a:spcPct val="90000"/>
              </a:lnSpc>
              <a:spcBef>
                <a:spcPts val="800"/>
              </a:spcBef>
              <a:defRPr sz="1300">
                <a:latin typeface="Avenir Roman"/>
                <a:ea typeface="Avenir Roman"/>
                <a:cs typeface="Avenir Roman"/>
                <a:sym typeface="Avenir Roman"/>
              </a:defRPr>
            </a:pPr>
            <a:r>
              <a:t>A Western-style diet is considered more pro-inflammatory and may impact mental health. A meta-analysis of studies of 157,409 participants found that those in the highest inflammatory diet group had a significant association with the incidence of depression and anxiety. Those in the lowest inflammatory diet group experienced a lower risk for anxiety and depression. </a:t>
            </a:r>
          </a:p>
          <a:p>
            <a:pPr>
              <a:lnSpc>
                <a:spcPct val="90000"/>
              </a:lnSpc>
              <a:spcBef>
                <a:spcPts val="800"/>
              </a:spcBef>
              <a:defRPr sz="1300">
                <a:latin typeface="Avenir Roman"/>
                <a:ea typeface="Avenir Roman"/>
                <a:cs typeface="Avenir Roman"/>
                <a:sym typeface="Avenir Roman"/>
              </a:defRPr>
            </a:pPr>
            <a:r>
              <a:t>The good news is that a Mediterranean-style diet may put you in a better state of mind. One study in over 150 adults with depression found that individuals attending a 3-month Med-diet cooking class along with the use of fish oil supplements had better fruit, vegetable, legume, nuts, and whole grain intake and reduced intake of red meat and unhealthy snacks. Depressive symptoms were kept at bay for 6 months after the intervention. </a:t>
            </a:r>
          </a:p>
          <a:p>
            <a:pPr>
              <a:lnSpc>
                <a:spcPct val="90000"/>
              </a:lnSpc>
              <a:spcBef>
                <a:spcPts val="800"/>
              </a:spcBef>
              <a:defRPr sz="1300">
                <a:latin typeface="Avenir Roman"/>
                <a:ea typeface="Avenir Roman"/>
                <a:cs typeface="Avenir Roman"/>
                <a:sym typeface="Avenir Roman"/>
              </a:defRPr>
            </a:pPr>
            <a:r>
              <a:t>In addition, a randomized control trial in young men with depression (aged 18 to 25 years) also indicates that a Mediterranean-style diet may alleviate depressive symptoms. A 12-week intervention of a Mediterranean diet or “befriending” (control group), found better adherence to a Mediterranean diet and more change in the Beck Depression Inventory Scale. Quality of life scores was also higher in the Mediterranean group. </a:t>
            </a:r>
          </a:p>
          <a:p>
            <a:pPr>
              <a:lnSpc>
                <a:spcPct val="90000"/>
              </a:lnSpc>
              <a:spcBef>
                <a:spcPts val="800"/>
              </a:spcBef>
              <a:defRPr sz="1300">
                <a:latin typeface="Avenir Roman"/>
                <a:ea typeface="Avenir Roman"/>
                <a:cs typeface="Avenir Roman"/>
                <a:sym typeface="Avenir Roman"/>
              </a:defRPr>
            </a:pPr>
            <a:r>
              <a:t>While vegetables, legumes, and whole grains are a big part of the Mediterranean diet, a vegetarian diet was not correlated with a reduced risk of depression, anxiety, or stress. A recent systematic review and meta-analysis of observational studies found no link between a vegetarian diet and depression or anxiety. Further research is needed in this area. </a:t>
            </a:r>
          </a:p>
          <a:p>
            <a:pPr>
              <a:lnSpc>
                <a:spcPct val="90000"/>
              </a:lnSpc>
              <a:spcBef>
                <a:spcPts val="800"/>
              </a:spcBef>
              <a:defRPr sz="1300">
                <a:latin typeface="Avenir Roman"/>
                <a:ea typeface="Avenir Roman"/>
                <a:cs typeface="Avenir Roman"/>
                <a:sym typeface="Avenir Roman"/>
              </a:defRPr>
            </a:pPr>
            <a:r>
              <a:t>See list of references online.</a:t>
            </a:r>
          </a:p>
          <a:p>
            <a:pPr>
              <a:lnSpc>
                <a:spcPct val="90000"/>
              </a:lnSpc>
              <a:spcBef>
                <a:spcPts val="800"/>
              </a:spcBef>
              <a:defRPr sz="1300">
                <a:latin typeface="Avenir Roman"/>
                <a:ea typeface="Avenir Roman"/>
                <a:cs typeface="Avenir Roman"/>
                <a:sym typeface="Avenir Roman"/>
              </a:defRPr>
            </a:pPr>
            <a:r>
              <a:t>By Lisa Andrews, MEd, RD, LD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op 8 Foods to Improve Mental Health"/>
          <p:cNvSpPr txBox="1"/>
          <p:nvPr>
            <p:ph type="title"/>
          </p:nvPr>
        </p:nvSpPr>
        <p:spPr>
          <a:xfrm>
            <a:off x="2652540" y="1071010"/>
            <a:ext cx="4186589" cy="1052363"/>
          </a:xfrm>
          <a:prstGeom prst="rect">
            <a:avLst/>
          </a:prstGeom>
        </p:spPr>
        <p:txBody>
          <a:bodyPr/>
          <a:lstStyle>
            <a:lvl1pPr defTabSz="521208">
              <a:defRPr sz="2900"/>
            </a:lvl1pPr>
          </a:lstStyle>
          <a:p>
            <a:pPr/>
            <a:r>
              <a:t>Top 8 Foods to Improve Mental Health</a:t>
            </a:r>
          </a:p>
        </p:txBody>
      </p:sp>
      <p:sp>
        <p:nvSpPr>
          <p:cNvPr id="150" name="There are lots of great foods to consume to reduce the risk of depression. Here are the top 8:…"/>
          <p:cNvSpPr txBox="1"/>
          <p:nvPr>
            <p:ph type="body" idx="1"/>
          </p:nvPr>
        </p:nvSpPr>
        <p:spPr>
          <a:xfrm>
            <a:off x="725012" y="2674887"/>
            <a:ext cx="5829303" cy="7166641"/>
          </a:xfrm>
          <a:prstGeom prst="rect">
            <a:avLst/>
          </a:prstGeom>
        </p:spPr>
        <p:txBody>
          <a:bodyPr/>
          <a:lstStyle/>
          <a:p>
            <a:pPr indent="0" algn="l" defTabSz="859536">
              <a:spcBef>
                <a:spcPts val="700"/>
              </a:spcBef>
              <a:defRPr sz="1200"/>
            </a:pPr>
            <a:r>
              <a:t>There are lots of great foods to consume to reduce the risk of depression. Here are the top 8:</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Whole grains</a:t>
            </a:r>
            <a:r>
              <a:rPr>
                <a:latin typeface="Avenir Roman"/>
                <a:ea typeface="Avenir Roman"/>
                <a:cs typeface="Avenir Roman"/>
                <a:sym typeface="Avenir Roman"/>
              </a:rPr>
              <a:t> like rolled oats, brown rice, or whole wheat couscous. These provide complex carbohydrates as well as tryptophan, a neurotransmitter associated with good mood.</a:t>
            </a:r>
          </a:p>
          <a:p>
            <a:pPr marL="214884" indent="-214884" algn="l" defTabSz="859536">
              <a:spcBef>
                <a:spcPts val="700"/>
              </a:spcBef>
              <a:buSzPct val="100000"/>
              <a:buAutoNum type="arabicPeriod" startAt="1"/>
              <a:defRPr sz="1200"/>
            </a:pPr>
            <a:r>
              <a:t>Add </a:t>
            </a:r>
            <a:r>
              <a:rPr>
                <a:latin typeface="Avenir Heavy"/>
                <a:ea typeface="Avenir Heavy"/>
                <a:cs typeface="Avenir Heavy"/>
                <a:sym typeface="Avenir Heavy"/>
              </a:rPr>
              <a:t>fruits and vegetables</a:t>
            </a:r>
            <a:r>
              <a:t> to all meals. Higher intakes of fruits and vegetables have been found to be beneficial in reducing the incidence of depression in middle-aged and older adults in a recent systematic review and meta-analysis. 8</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Beans</a:t>
            </a:r>
            <a:r>
              <a:rPr>
                <a:latin typeface="Avenir Roman"/>
                <a:ea typeface="Avenir Roman"/>
                <a:cs typeface="Avenir Roman"/>
                <a:sym typeface="Avenir Roman"/>
              </a:rPr>
              <a:t>, including soybeans. Beans contain plenty of dietary fiber, which has been found to reduce the risk of depression. 9</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Fatty fish</a:t>
            </a:r>
            <a:r>
              <a:rPr>
                <a:latin typeface="Avenir Roman"/>
                <a:ea typeface="Avenir Roman"/>
                <a:cs typeface="Avenir Roman"/>
                <a:sym typeface="Avenir Roman"/>
              </a:rPr>
              <a:t>. Salmon, tuna, and mackerel are sources of omega-3 fatty acids, a healthy fat linked with a reduction in inflammation. A meta-analysis of studies indicates that fish higher fish intake is linked with reduced rates of depression. 10</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Leafy, green vegetables</a:t>
            </a:r>
            <a:r>
              <a:rPr>
                <a:latin typeface="Avenir Roman"/>
                <a:ea typeface="Avenir Roman"/>
                <a:cs typeface="Avenir Roman"/>
                <a:sym typeface="Avenir Roman"/>
              </a:rPr>
              <a:t>. Leafy greens provide the B vitamin folate. One study found that subjects with normal levels of folate and B12 (versus low levels) had lower rates of depression. 11</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Nuts and seeds</a:t>
            </a:r>
            <a:r>
              <a:rPr>
                <a:latin typeface="Avenir Roman"/>
                <a:ea typeface="Avenir Roman"/>
                <a:cs typeface="Avenir Roman"/>
                <a:sym typeface="Avenir Roman"/>
              </a:rPr>
              <a:t>, especially walnuts. Walnuts are a plant source of omega-3 fatty acids. A recent study found that nut eaters had lower depression scores than non-nut eaters. The impact was strongest in women. 12</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Yogurt</a:t>
            </a:r>
            <a:r>
              <a:rPr>
                <a:latin typeface="Avenir Roman"/>
                <a:ea typeface="Avenir Roman"/>
                <a:cs typeface="Avenir Roman"/>
                <a:sym typeface="Avenir Roman"/>
              </a:rPr>
              <a:t> and other fermented dairy foods. A recent meta-analysis of cohort studies indicated that fermented dairy intake was associated with lower rates of depression. The authors believe this is related to the gut-brain axis. 13</a:t>
            </a:r>
          </a:p>
          <a:p>
            <a:pPr marL="214884" indent="-214884" algn="l" defTabSz="859536">
              <a:spcBef>
                <a:spcPts val="700"/>
              </a:spcBef>
              <a:buSzPct val="100000"/>
              <a:buAutoNum type="arabicPeriod" startAt="1"/>
              <a:defRPr sz="1200">
                <a:latin typeface="Avenir Heavy"/>
                <a:ea typeface="Avenir Heavy"/>
                <a:cs typeface="Avenir Heavy"/>
                <a:sym typeface="Avenir Heavy"/>
              </a:defRPr>
            </a:pPr>
            <a:r>
              <a:t>Extra virgin olive oil.</a:t>
            </a:r>
            <a:r>
              <a:rPr>
                <a:latin typeface="Avenir Roman"/>
                <a:ea typeface="Avenir Roman"/>
                <a:cs typeface="Avenir Roman"/>
                <a:sym typeface="Avenir Roman"/>
              </a:rPr>
              <a:t> It’s not just good for your heart. The use of EVOO was found to reduce symptoms of depression in those dealing with severe depression, but not mild to moderate depression. It certainly can’t hurt to use it in place of other oils. 14</a:t>
            </a:r>
          </a:p>
          <a:p>
            <a:pPr indent="0" algn="l" defTabSz="859536">
              <a:spcBef>
                <a:spcPts val="700"/>
              </a:spcBef>
              <a:defRPr sz="1200"/>
            </a:pPr>
          </a:p>
          <a:p>
            <a:pPr indent="0" algn="l" defTabSz="859536">
              <a:spcBef>
                <a:spcPts val="700"/>
              </a:spcBef>
              <a:defRPr sz="1200"/>
            </a:pPr>
            <a:r>
              <a:t>By Lisa Andrews, MEd, RD, LD</a:t>
            </a:r>
          </a:p>
        </p:txBody>
      </p:sp>
      <p:pic>
        <p:nvPicPr>
          <p:cNvPr id="151" name="NM00045.jpg" descr="NM00045.jpg"/>
          <p:cNvPicPr>
            <a:picLocks noChangeAspect="1"/>
          </p:cNvPicPr>
          <p:nvPr/>
        </p:nvPicPr>
        <p:blipFill>
          <a:blip r:embed="rId2">
            <a:extLst/>
          </a:blip>
          <a:stretch>
            <a:fillRect/>
          </a:stretch>
        </p:blipFill>
        <p:spPr>
          <a:xfrm>
            <a:off x="782684" y="766263"/>
            <a:ext cx="1571476" cy="166185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Google Shape;151;g21830d61b9f_0_115"/>
          <p:cNvSpPr txBox="1"/>
          <p:nvPr>
            <p:ph type="title"/>
          </p:nvPr>
        </p:nvSpPr>
        <p:spPr>
          <a:xfrm>
            <a:off x="0" y="75"/>
            <a:ext cx="7772400" cy="876600"/>
          </a:xfrm>
          <a:prstGeom prst="rect">
            <a:avLst/>
          </a:prstGeom>
        </p:spPr>
        <p:txBody>
          <a:bodyPr anchor="ctr"/>
          <a:lstStyle>
            <a:lvl1pPr>
              <a:lnSpc>
                <a:spcPct val="100000"/>
              </a:lnSpc>
              <a:defRPr sz="2500">
                <a:solidFill>
                  <a:srgbClr val="424242"/>
                </a:solidFill>
                <a:latin typeface="Rockwell"/>
                <a:ea typeface="Rockwell"/>
                <a:cs typeface="Rockwell"/>
                <a:sym typeface="Rockwell"/>
              </a:defRPr>
            </a:lvl1pPr>
          </a:lstStyle>
          <a:p>
            <a:pPr/>
            <a:r>
              <a:t>How to Kick the Processed Food Habit</a:t>
            </a:r>
          </a:p>
        </p:txBody>
      </p:sp>
      <p:sp>
        <p:nvSpPr>
          <p:cNvPr id="154" name="Google Shape;152;g21830d61b9f_0_115"/>
          <p:cNvSpPr/>
          <p:nvPr/>
        </p:nvSpPr>
        <p:spPr>
          <a:xfrm>
            <a:off x="-3" y="9976322"/>
            <a:ext cx="7772401" cy="78003"/>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55" name="Google Shape;153;g21830d61b9f_0_115"/>
          <p:cNvSpPr txBox="1"/>
          <p:nvPr/>
        </p:nvSpPr>
        <p:spPr>
          <a:xfrm>
            <a:off x="352547" y="9675775"/>
            <a:ext cx="3457501" cy="22785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900">
                <a:latin typeface="Helvetica Neue"/>
                <a:ea typeface="Helvetica Neue"/>
                <a:cs typeface="Helvetica Neue"/>
                <a:sym typeface="Helvetica Neue"/>
              </a:defRPr>
            </a:lvl1pPr>
          </a:lstStyle>
          <a:p>
            <a:pPr/>
            <a:r>
              <a:t>Lisa Andrews, MEd, RD, LD</a:t>
            </a:r>
          </a:p>
        </p:txBody>
      </p:sp>
      <p:sp>
        <p:nvSpPr>
          <p:cNvPr id="156" name="Google Shape;154;g21830d61b9f_0_115"/>
          <p:cNvSpPr txBox="1"/>
          <p:nvPr/>
        </p:nvSpPr>
        <p:spPr>
          <a:xfrm>
            <a:off x="352550" y="908499"/>
            <a:ext cx="7176600" cy="1066861"/>
          </a:xfrm>
          <a:prstGeom prst="rect">
            <a:avLst/>
          </a:prstGeom>
          <a:ln w="12700">
            <a:miter lim="400000"/>
          </a:ln>
          <a:extLst>
            <a:ext uri="{C572A759-6A51-4108-AA02-DFA0A04FC94B}">
              <ma14:wrappingTextBoxFlag xmlns:ma14="http://schemas.microsoft.com/office/mac/drawingml/2011/main" val="1"/>
            </a:ext>
          </a:extLst>
        </p:spPr>
        <p:txBody>
          <a:bodyPr lIns="91422" tIns="91422" rIns="91422" bIns="91422">
            <a:spAutoFit/>
          </a:bodyPr>
          <a:lstStyle/>
          <a:p>
            <a:pPr algn="ctr">
              <a:defRPr sz="1200"/>
            </a:pPr>
            <a:r>
              <a:t>Lather, rinse, repeat. Sometimes poor eating habits become a vicious cycle. We’re anxious, disappointed, or sad about something so we “treat ourselves” to a bag of chips or a big candy bar. </a:t>
            </a:r>
          </a:p>
          <a:p>
            <a:pPr algn="ctr">
              <a:defRPr sz="1200"/>
            </a:pPr>
          </a:p>
          <a:p>
            <a:pPr algn="ctr">
              <a:defRPr sz="1200"/>
            </a:pPr>
            <a:r>
              <a:t>We’re not really hungry, we’re just feeding an emotion. But that habit of grabbing processed food when we’re feeling blue may exacerbate those negative feelings, especially anxiety, and depression. </a:t>
            </a:r>
          </a:p>
        </p:txBody>
      </p:sp>
      <p:pic>
        <p:nvPicPr>
          <p:cNvPr id="157" name="Food0370.jpg" descr="Food0370.jpg"/>
          <p:cNvPicPr>
            <a:picLocks noChangeAspect="1"/>
          </p:cNvPicPr>
          <p:nvPr/>
        </p:nvPicPr>
        <p:blipFill>
          <a:blip r:embed="rId2">
            <a:extLst/>
          </a:blip>
          <a:srcRect l="19573" t="28871" r="26714" b="24039"/>
          <a:stretch>
            <a:fillRect/>
          </a:stretch>
        </p:blipFill>
        <p:spPr>
          <a:xfrm>
            <a:off x="3362090" y="6979659"/>
            <a:ext cx="3386139" cy="21252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84" y="0"/>
                </a:moveTo>
                <a:cubicBezTo>
                  <a:pt x="307" y="0"/>
                  <a:pt x="0" y="488"/>
                  <a:pt x="0" y="1089"/>
                </a:cubicBezTo>
                <a:lnTo>
                  <a:pt x="0" y="20511"/>
                </a:lnTo>
                <a:cubicBezTo>
                  <a:pt x="0" y="21112"/>
                  <a:pt x="307" y="21600"/>
                  <a:pt x="684" y="21600"/>
                </a:cubicBezTo>
                <a:lnTo>
                  <a:pt x="20916" y="21600"/>
                </a:lnTo>
                <a:cubicBezTo>
                  <a:pt x="21293" y="21600"/>
                  <a:pt x="21600" y="21112"/>
                  <a:pt x="21600" y="20511"/>
                </a:cubicBezTo>
                <a:lnTo>
                  <a:pt x="21600" y="1089"/>
                </a:lnTo>
                <a:cubicBezTo>
                  <a:pt x="21600" y="488"/>
                  <a:pt x="21293" y="0"/>
                  <a:pt x="20916" y="0"/>
                </a:cubicBezTo>
                <a:lnTo>
                  <a:pt x="684" y="0"/>
                </a:lnTo>
                <a:close/>
              </a:path>
            </a:pathLst>
          </a:custGeom>
          <a:ln>
            <a:solidFill>
              <a:srgbClr val="A7A7A7"/>
            </a:solidFill>
          </a:ln>
        </p:spPr>
      </p:pic>
      <p:sp>
        <p:nvSpPr>
          <p:cNvPr id="158" name="8 Steps to Better Eating:…"/>
          <p:cNvSpPr txBox="1"/>
          <p:nvPr/>
        </p:nvSpPr>
        <p:spPr>
          <a:xfrm>
            <a:off x="568527" y="2189894"/>
            <a:ext cx="5663901" cy="42189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lnSpc>
                <a:spcPct val="115000"/>
              </a:lnSpc>
              <a:defRPr b="1" sz="1600"/>
            </a:pPr>
            <a:r>
              <a:t>8 Steps to Better Eating:</a:t>
            </a:r>
            <a:endParaRPr sz="1300"/>
          </a:p>
          <a:p>
            <a:pPr marL="377825" indent="-228600" algn="just">
              <a:lnSpc>
                <a:spcPct val="115000"/>
              </a:lnSpc>
              <a:spcBef>
                <a:spcPts val="1000"/>
              </a:spcBef>
              <a:buClr>
                <a:srgbClr val="000000"/>
              </a:buClr>
              <a:buSzPts val="1100"/>
              <a:buAutoNum type="arabicPeriod" startAt="1"/>
              <a:defRPr sz="1100"/>
            </a:pPr>
            <a:r>
              <a:t>Start your day with a solid meal, not a bar or fast food sandwich. Peanut butter on toast, Greek yogurt, cottage cheese with fruit, or a hard-boiled egg with crackers are good starters.</a:t>
            </a:r>
          </a:p>
          <a:p>
            <a:pPr marL="377825" indent="-228600" algn="just">
              <a:lnSpc>
                <a:spcPct val="115000"/>
              </a:lnSpc>
              <a:spcBef>
                <a:spcPts val="1000"/>
              </a:spcBef>
              <a:buClr>
                <a:srgbClr val="000000"/>
              </a:buClr>
              <a:buSzPts val="1100"/>
              <a:buAutoNum type="arabicPeriod" startAt="1"/>
              <a:defRPr sz="1100"/>
            </a:pPr>
            <a:r>
              <a:t>Keep seasonal fruits and veggies on hand and include at least one in each meal and snack.</a:t>
            </a:r>
          </a:p>
          <a:p>
            <a:pPr marL="377825" indent="-228600" algn="just">
              <a:lnSpc>
                <a:spcPct val="115000"/>
              </a:lnSpc>
              <a:spcBef>
                <a:spcPts val="1000"/>
              </a:spcBef>
              <a:buClr>
                <a:srgbClr val="000000"/>
              </a:buClr>
              <a:buSzPts val="1100"/>
              <a:buAutoNum type="arabicPeriod" startAt="1"/>
              <a:defRPr sz="1100"/>
            </a:pPr>
            <a:r>
              <a:t>Do Meatless Monday more often. Canned beans or lentils make quick meals when you’re in a hurry. Skip fast food when possible.</a:t>
            </a:r>
          </a:p>
          <a:p>
            <a:pPr marL="377825" indent="-228600" algn="just">
              <a:lnSpc>
                <a:spcPct val="115000"/>
              </a:lnSpc>
              <a:spcBef>
                <a:spcPts val="1000"/>
              </a:spcBef>
              <a:buClr>
                <a:srgbClr val="000000"/>
              </a:buClr>
              <a:buSzPts val="1100"/>
              <a:buAutoNum type="arabicPeriod" startAt="1"/>
              <a:defRPr sz="1100"/>
            </a:pPr>
            <a:r>
              <a:t>Take inventory of your pantry. How frequently do chips, cookies, or other processed snacks end up on the shelves?</a:t>
            </a:r>
          </a:p>
          <a:p>
            <a:pPr marL="377825" indent="-228600" algn="just">
              <a:lnSpc>
                <a:spcPct val="115000"/>
              </a:lnSpc>
              <a:spcBef>
                <a:spcPts val="1000"/>
              </a:spcBef>
              <a:buClr>
                <a:srgbClr val="000000"/>
              </a:buClr>
              <a:buSzPts val="1100"/>
              <a:buAutoNum type="arabicPeriod" startAt="1"/>
              <a:defRPr sz="1100"/>
            </a:pPr>
            <a:r>
              <a:t>Don’t shop when you’re hungry, upset, or stressed out. You’re more likely to pick up snacks or “comfort” foods.</a:t>
            </a:r>
          </a:p>
          <a:p>
            <a:pPr marL="377825" indent="-228600" algn="just">
              <a:lnSpc>
                <a:spcPct val="115000"/>
              </a:lnSpc>
              <a:spcBef>
                <a:spcPts val="1000"/>
              </a:spcBef>
              <a:buClr>
                <a:srgbClr val="000000"/>
              </a:buClr>
              <a:buSzPts val="1100"/>
              <a:buAutoNum type="arabicPeriod" startAt="1"/>
              <a:defRPr sz="1100"/>
            </a:pPr>
            <a:r>
              <a:t>Ignore coupons for boxed pasty mixes or other processed foods that you normally wouldn’t buy.</a:t>
            </a:r>
          </a:p>
          <a:p>
            <a:pPr marL="377825" indent="-228600" algn="just">
              <a:lnSpc>
                <a:spcPct val="115000"/>
              </a:lnSpc>
              <a:spcBef>
                <a:spcPts val="1000"/>
              </a:spcBef>
              <a:buClr>
                <a:srgbClr val="000000"/>
              </a:buClr>
              <a:buSzPts val="1100"/>
              <a:buAutoNum type="arabicPeriod" startAt="1"/>
              <a:defRPr sz="1100"/>
            </a:pPr>
            <a:r>
              <a:t>Get your ZZZs. Poor sleep raises cortisol levels, increasing cravings for salt, fat, and sugar. Aim for 7 to 8 hours per night. </a:t>
            </a:r>
          </a:p>
          <a:p>
            <a:pPr marL="377825" indent="-228600" algn="just">
              <a:lnSpc>
                <a:spcPct val="115000"/>
              </a:lnSpc>
              <a:spcBef>
                <a:spcPts val="1000"/>
              </a:spcBef>
              <a:buClr>
                <a:srgbClr val="000000"/>
              </a:buClr>
              <a:buSzPts val="1100"/>
              <a:buAutoNum type="arabicPeriod" startAt="1"/>
              <a:defRPr sz="1100"/>
            </a:pPr>
            <a:r>
              <a:t>Learn to deal with stress and anxiety in healthy ways. Exercise, meditate, journal, or seek a mental health professional if needed.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