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4"/>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2"/>
          </a:xfrm>
          <a:prstGeom prst="rect">
            <a:avLst/>
          </a:prstGeom>
        </p:spPr>
        <p:txBody>
          <a:bodyPr/>
          <a:lstStyle>
            <a:lvl1pPr marL="0" indent="0" algn="ctr">
              <a:buSzTx/>
              <a:buFontTx/>
              <a:buNone/>
              <a:defRPr sz="2000"/>
            </a:lvl1pPr>
            <a:lvl2pPr marL="0" indent="388620" algn="ctr">
              <a:buSzTx/>
              <a:buFontTx/>
              <a:buNone/>
              <a:defRPr sz="2000"/>
            </a:lvl2pPr>
            <a:lvl3pPr marL="0" indent="777240" algn="ctr">
              <a:buSzTx/>
              <a:buFontTx/>
              <a:buNone/>
              <a:defRPr sz="2000"/>
            </a:lvl3pPr>
            <a:lvl4pPr marL="0" indent="1165860" algn="ctr">
              <a:buSzTx/>
              <a:buFontTx/>
              <a:buNone/>
              <a:defRPr sz="2000"/>
            </a:lvl4pPr>
            <a:lvl5pPr marL="0" indent="155448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6" cy="4184015"/>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4"/>
            <a:ext cx="6703696" cy="2200275"/>
          </a:xfrm>
          <a:prstGeom prst="rect">
            <a:avLst/>
          </a:prstGeom>
        </p:spPr>
        <p:txBody>
          <a:bodyPr/>
          <a:lstStyle>
            <a:lvl1pPr marL="0" indent="0">
              <a:buSzTx/>
              <a:buFontTx/>
              <a:buNone/>
              <a:defRPr sz="2000"/>
            </a:lvl1pPr>
            <a:lvl2pPr marL="0" indent="388620">
              <a:buSzTx/>
              <a:buFontTx/>
              <a:buNone/>
              <a:defRPr sz="2000"/>
            </a:lvl2pPr>
            <a:lvl3pPr marL="0" indent="777240">
              <a:buSzTx/>
              <a:buFontTx/>
              <a:buNone/>
              <a:defRPr sz="2000"/>
            </a:lvl3pPr>
            <a:lvl4pPr marL="0" indent="1165860">
              <a:buSzTx/>
              <a:buFontTx/>
              <a:buNone/>
              <a:defRPr sz="2000"/>
            </a:lvl4pPr>
            <a:lvl5pPr marL="0" indent="155448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2" y="2677584"/>
            <a:ext cx="3303272" cy="6381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4" y="535519"/>
            <a:ext cx="6703696" cy="1944160"/>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5"/>
          </a:xfrm>
          <a:prstGeom prst="rect">
            <a:avLst/>
          </a:prstGeom>
        </p:spPr>
        <p:txBody>
          <a:bodyPr anchor="b"/>
          <a:lstStyle>
            <a:lvl1pPr marL="0" indent="0">
              <a:buSzTx/>
              <a:buFontTx/>
              <a:buNone/>
              <a:defRPr b="1" sz="2000"/>
            </a:lvl1pPr>
            <a:lvl2pPr marL="0" indent="388620">
              <a:buSzTx/>
              <a:buFontTx/>
              <a:buNone/>
              <a:defRPr b="1" sz="2000"/>
            </a:lvl2pPr>
            <a:lvl3pPr marL="0" indent="777240">
              <a:buSzTx/>
              <a:buFontTx/>
              <a:buNone/>
              <a:defRPr b="1" sz="2000"/>
            </a:lvl3pPr>
            <a:lvl4pPr marL="0" indent="1165860">
              <a:buSzTx/>
              <a:buFontTx/>
              <a:buNone/>
              <a:defRPr b="1" sz="2000"/>
            </a:lvl4pPr>
            <a:lvl5pPr marL="0" indent="1554480">
              <a:buSzTx/>
              <a:buFontTx/>
              <a:buNone/>
              <a:defRPr b="1" sz="20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5"/>
          </a:xfrm>
          <a:prstGeom prst="rect">
            <a:avLst/>
          </a:prstGeom>
        </p:spPr>
        <p:txBody>
          <a:bodyPr anchor="b"/>
          <a:lstStyle/>
          <a:p>
            <a:pPr marL="0" indent="0">
              <a:buSzTx/>
              <a:buFontTx/>
              <a:buNone/>
              <a:defRPr b="1" sz="20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8" indent="-262318">
              <a:defRPr sz="2700"/>
            </a:lvl3pPr>
            <a:lvl4pPr marL="1474469" indent="-308610">
              <a:defRPr sz="2700"/>
            </a:lvl4pPr>
            <a:lvl5pPr marL="1863089"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4" y="3017520"/>
            <a:ext cx="2506803" cy="5590330"/>
          </a:xfrm>
          <a:prstGeom prst="rect">
            <a:avLst/>
          </a:prstGeom>
        </p:spPr>
        <p:txBody>
          <a:bodyPr/>
          <a:lstStyle/>
          <a:p>
            <a:pPr marL="0" indent="0">
              <a:buSzTx/>
              <a:buFontTx/>
              <a:buNone/>
              <a:defRPr sz="13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rIns="91439">
            <a:noAutofit/>
          </a:bodyPr>
          <a:lstStyle/>
          <a:p>
            <a:pPr/>
          </a:p>
        </p:txBody>
      </p:sp>
      <p:sp>
        <p:nvSpPr>
          <p:cNvPr id="84" name="Body Level One…"/>
          <p:cNvSpPr txBox="1"/>
          <p:nvPr>
            <p:ph type="body" sz="quarter" idx="1"/>
          </p:nvPr>
        </p:nvSpPr>
        <p:spPr>
          <a:xfrm>
            <a:off x="535364" y="3017520"/>
            <a:ext cx="2506803" cy="5590330"/>
          </a:xfrm>
          <a:prstGeom prst="rect">
            <a:avLst/>
          </a:prstGeom>
        </p:spPr>
        <p:txBody>
          <a:bodyPr/>
          <a:lstStyle>
            <a:lvl1pPr marL="0" indent="0">
              <a:buSzTx/>
              <a:buFontTx/>
              <a:buNone/>
              <a:defRPr sz="1300"/>
            </a:lvl1pPr>
            <a:lvl2pPr marL="0" indent="388620">
              <a:buSzTx/>
              <a:buFontTx/>
              <a:buNone/>
              <a:defRPr sz="1300"/>
            </a:lvl2pPr>
            <a:lvl3pPr marL="0" indent="777240">
              <a:buSzTx/>
              <a:buFontTx/>
              <a:buNone/>
              <a:defRPr sz="1300"/>
            </a:lvl3pPr>
            <a:lvl4pPr marL="0" indent="1165860">
              <a:buSzTx/>
              <a:buFontTx/>
              <a:buNone/>
              <a:defRPr sz="1300"/>
            </a:lvl4pPr>
            <a:lvl5pPr marL="0" indent="155448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2" y="535519"/>
            <a:ext cx="6703696" cy="194416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534352" y="2677584"/>
            <a:ext cx="6703696" cy="6381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5171" y="9476152"/>
            <a:ext cx="232878" cy="228511"/>
          </a:xfrm>
          <a:prstGeom prst="rect">
            <a:avLst/>
          </a:prstGeom>
          <a:ln w="12700">
            <a:miter lim="400000"/>
          </a:ln>
        </p:spPr>
        <p:txBody>
          <a:bodyPr wrap="none" lIns="45719" rIns="45719"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Light"/>
          <a:ea typeface="Calibri Light"/>
          <a:cs typeface="Calibri Light"/>
          <a:sym typeface="Calibri Light"/>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3pPr>
      <a:lvl4pPr marL="14638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4pPr>
      <a:lvl5pPr marL="185242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7pPr>
      <a:lvl8pPr marL="301828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8pPr>
      <a:lvl9pPr marL="34069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6"/>
          <p:cNvSpPr txBox="1"/>
          <p:nvPr/>
        </p:nvSpPr>
        <p:spPr>
          <a:xfrm>
            <a:off x="606158" y="818959"/>
            <a:ext cx="6560082" cy="194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pc="300" sz="6400">
                <a:solidFill>
                  <a:schemeClr val="accent2"/>
                </a:solidFill>
                <a:latin typeface="Georgia"/>
                <a:ea typeface="Georgia"/>
                <a:cs typeface="Georgia"/>
                <a:sym typeface="Georgia"/>
              </a:defRPr>
            </a:pPr>
            <a:r>
              <a:t>My Nutrition</a:t>
            </a:r>
          </a:p>
          <a:p>
            <a:pPr algn="ctr">
              <a:defRPr spc="300" sz="6400">
                <a:solidFill>
                  <a:schemeClr val="accent2"/>
                </a:solidFill>
                <a:latin typeface="Georgia"/>
                <a:ea typeface="Georgia"/>
                <a:cs typeface="Georgia"/>
                <a:sym typeface="Georgia"/>
              </a:defRPr>
            </a:pPr>
            <a:r>
              <a:t>NEWSLETTER</a:t>
            </a:r>
          </a:p>
        </p:txBody>
      </p:sp>
      <p:sp>
        <p:nvSpPr>
          <p:cNvPr id="95" name="Straight Connector 8"/>
          <p:cNvSpPr/>
          <p:nvPr/>
        </p:nvSpPr>
        <p:spPr>
          <a:xfrm>
            <a:off x="560438" y="545689"/>
            <a:ext cx="6651523" cy="1"/>
          </a:xfrm>
          <a:prstGeom prst="line">
            <a:avLst/>
          </a:prstGeom>
          <a:ln w="6350">
            <a:solidFill>
              <a:schemeClr val="accent1"/>
            </a:solidFill>
            <a:miter/>
          </a:ln>
        </p:spPr>
        <p:txBody>
          <a:bodyPr lIns="45719" rIns="45719"/>
          <a:lstStyle/>
          <a:p>
            <a:pPr/>
          </a:p>
        </p:txBody>
      </p:sp>
      <p:sp>
        <p:nvSpPr>
          <p:cNvPr id="96" name="Straight Connector 10"/>
          <p:cNvSpPr/>
          <p:nvPr/>
        </p:nvSpPr>
        <p:spPr>
          <a:xfrm>
            <a:off x="693174" y="3082998"/>
            <a:ext cx="6533534" cy="1"/>
          </a:xfrm>
          <a:prstGeom prst="line">
            <a:avLst/>
          </a:prstGeom>
          <a:ln w="6350">
            <a:solidFill>
              <a:schemeClr val="accent1"/>
            </a:solidFill>
            <a:miter/>
          </a:ln>
        </p:spPr>
        <p:txBody>
          <a:bodyPr lIns="45719" rIns="45719"/>
          <a:lstStyle/>
          <a:p>
            <a:pPr/>
          </a:p>
        </p:txBody>
      </p:sp>
      <p:sp>
        <p:nvSpPr>
          <p:cNvPr id="97" name="Straight Connector 11"/>
          <p:cNvSpPr/>
          <p:nvPr/>
        </p:nvSpPr>
        <p:spPr>
          <a:xfrm>
            <a:off x="562543" y="732364"/>
            <a:ext cx="6675506" cy="1"/>
          </a:xfrm>
          <a:prstGeom prst="line">
            <a:avLst/>
          </a:prstGeom>
          <a:ln w="6350">
            <a:solidFill>
              <a:schemeClr val="accent1"/>
            </a:solidFill>
            <a:miter/>
          </a:ln>
        </p:spPr>
        <p:txBody>
          <a:bodyPr lIns="45719" rIns="45719"/>
          <a:lstStyle/>
          <a:p>
            <a:pPr/>
          </a:p>
        </p:txBody>
      </p:sp>
      <p:sp>
        <p:nvSpPr>
          <p:cNvPr id="98" name="TextBox 12"/>
          <p:cNvSpPr txBox="1"/>
          <p:nvPr/>
        </p:nvSpPr>
        <p:spPr>
          <a:xfrm>
            <a:off x="606158" y="176980"/>
            <a:ext cx="1516136"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chemeClr val="accent1"/>
                </a:solidFill>
              </a:defRPr>
            </a:lvl1pPr>
          </a:lstStyle>
          <a:p>
            <a:pPr/>
            <a:r>
              <a:t>Date</a:t>
            </a:r>
          </a:p>
        </p:txBody>
      </p:sp>
      <p:pic>
        <p:nvPicPr>
          <p:cNvPr id="99" name="Picture 13" descr="Picture 13"/>
          <p:cNvPicPr>
            <a:picLocks noChangeAspect="1"/>
          </p:cNvPicPr>
          <p:nvPr/>
        </p:nvPicPr>
        <p:blipFill>
          <a:blip r:embed="rId2">
            <a:extLst/>
          </a:blip>
          <a:stretch>
            <a:fillRect/>
          </a:stretch>
        </p:blipFill>
        <p:spPr>
          <a:xfrm>
            <a:off x="740386" y="3338772"/>
            <a:ext cx="6439110" cy="2378532"/>
          </a:xfrm>
          <a:prstGeom prst="rect">
            <a:avLst/>
          </a:prstGeom>
          <a:ln w="12700">
            <a:miter lim="400000"/>
          </a:ln>
        </p:spPr>
      </p:pic>
      <p:sp>
        <p:nvSpPr>
          <p:cNvPr id="100" name="Rectangle 14"/>
          <p:cNvSpPr txBox="1"/>
          <p:nvPr/>
        </p:nvSpPr>
        <p:spPr>
          <a:xfrm>
            <a:off x="698228" y="6291477"/>
            <a:ext cx="4128498" cy="2082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1200">
                <a:solidFill>
                  <a:schemeClr val="accent1"/>
                </a:solidFill>
                <a:latin typeface="+mj-lt"/>
                <a:ea typeface="+mj-ea"/>
                <a:cs typeface="+mj-cs"/>
                <a:sym typeface="Helvetica"/>
              </a:defRPr>
            </a:pPr>
            <a:r>
              <a:t>In This Issue:</a:t>
            </a:r>
          </a:p>
          <a:p>
            <a:pPr>
              <a:lnSpc>
                <a:spcPct val="150000"/>
              </a:lnSpc>
              <a:defRPr sz="1200">
                <a:latin typeface="+mj-lt"/>
                <a:ea typeface="+mj-ea"/>
                <a:cs typeface="+mj-cs"/>
                <a:sym typeface="Helvetica"/>
              </a:defRPr>
            </a:pPr>
            <a:r>
              <a:t>2. Sautéed Spinach Salad,  by Judy Doherty, BS, PC II</a:t>
            </a:r>
          </a:p>
          <a:p>
            <a:pPr>
              <a:lnSpc>
                <a:spcPct val="150000"/>
              </a:lnSpc>
              <a:defRPr sz="1200">
                <a:latin typeface="+mj-lt"/>
                <a:ea typeface="+mj-ea"/>
                <a:cs typeface="+mj-cs"/>
                <a:sym typeface="Helvetica"/>
              </a:defRPr>
            </a:pPr>
            <a:r>
              <a:t>3. Pistachio Kale Salad,  by Judy Doherty, BS, PC II</a:t>
            </a:r>
          </a:p>
          <a:p>
            <a:pPr>
              <a:lnSpc>
                <a:spcPct val="150000"/>
              </a:lnSpc>
              <a:defRPr sz="1200">
                <a:latin typeface="+mj-lt"/>
                <a:ea typeface="+mj-ea"/>
                <a:cs typeface="+mj-cs"/>
                <a:sym typeface="Helvetica"/>
              </a:defRPr>
            </a:pPr>
            <a:r>
              <a:t>4. COVID-19 Nutrition 101 by Lisa Andrews, MEd, RD, LD</a:t>
            </a:r>
            <a:br/>
          </a:p>
          <a:p>
            <a:pPr>
              <a:lnSpc>
                <a:spcPct val="150000"/>
              </a:lnSpc>
              <a:defRPr sz="1200">
                <a:latin typeface="+mj-lt"/>
                <a:ea typeface="+mj-ea"/>
                <a:cs typeface="+mj-cs"/>
                <a:sym typeface="Helvetica"/>
              </a:defRPr>
            </a:pPr>
            <a:r>
              <a:t>6. Overnight Oats by Cheryle Jones Syracuse, MS</a:t>
            </a:r>
          </a:p>
          <a:p>
            <a:pPr>
              <a:lnSpc>
                <a:spcPct val="150000"/>
              </a:lnSpc>
              <a:defRPr sz="1200">
                <a:latin typeface="+mj-lt"/>
                <a:ea typeface="+mj-ea"/>
                <a:cs typeface="+mj-cs"/>
                <a:sym typeface="Helvetica"/>
              </a:defRPr>
            </a:pPr>
            <a:r>
              <a:t>7. Heart Disease Update, Lynn Greiger, RD, LD, CWEH</a:t>
            </a:r>
          </a:p>
          <a:p>
            <a:pPr>
              <a:lnSpc>
                <a:spcPct val="150000"/>
              </a:lnSpc>
              <a:defRPr sz="1200">
                <a:latin typeface="+mj-lt"/>
                <a:ea typeface="+mj-ea"/>
                <a:cs typeface="+mj-cs"/>
                <a:sym typeface="Helvetica"/>
              </a:defRPr>
            </a:pPr>
            <a:r>
              <a:t>8. Let’s Compare Some Cheese</a:t>
            </a:r>
          </a:p>
        </p:txBody>
      </p:sp>
      <p:sp>
        <p:nvSpPr>
          <p:cNvPr id="101" name="TextBox 16"/>
          <p:cNvSpPr txBox="1"/>
          <p:nvPr/>
        </p:nvSpPr>
        <p:spPr>
          <a:xfrm>
            <a:off x="5528712" y="6426222"/>
            <a:ext cx="1250609"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chemeClr val="accent1"/>
                </a:solidFill>
              </a:defRPr>
            </a:lvl1pPr>
          </a:lstStyle>
          <a:p>
            <a:pPr/>
            <a:r>
              <a:t>Brought to you by:</a:t>
            </a:r>
          </a:p>
        </p:txBody>
      </p:sp>
      <p:sp>
        <p:nvSpPr>
          <p:cNvPr id="102" name="Slide Number Placeholder 4"/>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3" name="Frame 5"/>
          <p:cNvSpPr/>
          <p:nvPr/>
        </p:nvSpPr>
        <p:spPr>
          <a:xfrm>
            <a:off x="5175749" y="6099590"/>
            <a:ext cx="1956535" cy="29360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700" y="1799"/>
                </a:moveTo>
                <a:lnTo>
                  <a:pt x="2700" y="19801"/>
                </a:lnTo>
                <a:lnTo>
                  <a:pt x="18900" y="19801"/>
                </a:lnTo>
                <a:lnTo>
                  <a:pt x="18900" y="1799"/>
                </a:lnTo>
                <a:close/>
              </a:path>
            </a:pathLst>
          </a:custGeom>
          <a:gradFill>
            <a:gsLst>
              <a:gs pos="0">
                <a:srgbClr val="70A6DB">
                  <a:alpha val="62288"/>
                </a:srgbClr>
              </a:gs>
              <a:gs pos="50000">
                <a:srgbClr val="559BDB">
                  <a:alpha val="62288"/>
                </a:srgbClr>
              </a:gs>
              <a:gs pos="100000">
                <a:srgbClr val="448AC9">
                  <a:alpha val="62288"/>
                </a:srgbClr>
              </a:gs>
            </a:gsLst>
            <a:lin ang="5400000"/>
          </a:gradFill>
          <a:ln w="6350">
            <a:solidFill>
              <a:schemeClr val="accent5">
                <a:alpha val="62288"/>
              </a:schemeClr>
            </a:solidFill>
            <a:miter/>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traight Connector 16"/>
          <p:cNvSpPr/>
          <p:nvPr/>
        </p:nvSpPr>
        <p:spPr>
          <a:xfrm>
            <a:off x="0" y="156753"/>
            <a:ext cx="7772400" cy="1"/>
          </a:xfrm>
          <a:prstGeom prst="line">
            <a:avLst/>
          </a:prstGeom>
          <a:ln w="44450">
            <a:solidFill>
              <a:srgbClr val="808080"/>
            </a:solidFill>
            <a:miter/>
          </a:ln>
        </p:spPr>
        <p:txBody>
          <a:bodyPr lIns="45719" rIns="45719"/>
          <a:lstStyle/>
          <a:p>
            <a:pPr/>
          </a:p>
        </p:txBody>
      </p:sp>
      <p:pic>
        <p:nvPicPr>
          <p:cNvPr id="106" name="Ink 24" descr="Ink 24"/>
          <p:cNvPicPr>
            <a:picLocks noChangeAspect="1"/>
          </p:cNvPicPr>
          <p:nvPr/>
        </p:nvPicPr>
        <p:blipFill>
          <a:blip r:embed="rId2">
            <a:extLst/>
          </a:blip>
          <a:stretch>
            <a:fillRect/>
          </a:stretch>
        </p:blipFill>
        <p:spPr>
          <a:xfrm>
            <a:off x="-2158612" y="405051"/>
            <a:ext cx="36001" cy="216000"/>
          </a:xfrm>
          <a:prstGeom prst="rect">
            <a:avLst/>
          </a:prstGeom>
          <a:ln w="12700">
            <a:miter lim="400000"/>
          </a:ln>
        </p:spPr>
      </p:pic>
      <p:sp>
        <p:nvSpPr>
          <p:cNvPr id="107" name="Straight Connector 26"/>
          <p:cNvSpPr/>
          <p:nvPr/>
        </p:nvSpPr>
        <p:spPr>
          <a:xfrm>
            <a:off x="0" y="1267096"/>
            <a:ext cx="7772400" cy="1"/>
          </a:xfrm>
          <a:prstGeom prst="line">
            <a:avLst/>
          </a:prstGeom>
          <a:ln w="12700">
            <a:solidFill>
              <a:schemeClr val="accent1"/>
            </a:solidFill>
            <a:miter/>
          </a:ln>
        </p:spPr>
        <p:txBody>
          <a:bodyPr lIns="45719" rIns="45719"/>
          <a:lstStyle/>
          <a:p>
            <a:pPr/>
          </a:p>
        </p:txBody>
      </p:sp>
      <p:sp>
        <p:nvSpPr>
          <p:cNvPr id="108" name="TextBox 27"/>
          <p:cNvSpPr txBox="1"/>
          <p:nvPr/>
        </p:nvSpPr>
        <p:spPr>
          <a:xfrm>
            <a:off x="646611" y="365759"/>
            <a:ext cx="662286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C55A11"/>
                </a:solidFill>
                <a:latin typeface="+mj-lt"/>
                <a:ea typeface="+mj-ea"/>
                <a:cs typeface="+mj-cs"/>
                <a:sym typeface="Helvetica"/>
              </a:defRPr>
            </a:lvl1pPr>
          </a:lstStyle>
          <a:p>
            <a:pPr/>
            <a:r>
              <a:t>Spinach Sautéed Salad</a:t>
            </a:r>
          </a:p>
        </p:txBody>
      </p:sp>
      <p:sp>
        <p:nvSpPr>
          <p:cNvPr id="109" name="TextBox 28"/>
          <p:cNvSpPr txBox="1"/>
          <p:nvPr/>
        </p:nvSpPr>
        <p:spPr>
          <a:xfrm>
            <a:off x="372292" y="1621804"/>
            <a:ext cx="3350624" cy="5201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pPr>
            <a:r>
              <a:t>Ingredients:</a:t>
            </a:r>
          </a:p>
          <a:p>
            <a:pPr>
              <a:defRPr sz="1200"/>
            </a:pPr>
          </a:p>
          <a:p>
            <a:pPr>
              <a:defRPr sz="1200"/>
            </a:pPr>
            <a:r>
              <a:t>2 fresh plum or heirloom tomatoes, seeded and diced</a:t>
            </a:r>
          </a:p>
          <a:p>
            <a:pPr>
              <a:defRPr sz="1200"/>
            </a:pPr>
            <a:r>
              <a:t>2 garlic cloves</a:t>
            </a:r>
          </a:p>
          <a:p>
            <a:pPr>
              <a:defRPr sz="1200"/>
            </a:pPr>
            <a:r>
              <a:t>olive oil spray</a:t>
            </a:r>
          </a:p>
          <a:p>
            <a:pPr>
              <a:defRPr sz="1200"/>
            </a:pPr>
            <a:r>
              <a:t>1 bunch fresh spinach leaves, rinsed and dried</a:t>
            </a:r>
          </a:p>
          <a:p>
            <a:pPr>
              <a:defRPr sz="1200"/>
            </a:pPr>
            <a:r>
              <a:t>fresh basil leaves</a:t>
            </a:r>
          </a:p>
          <a:p>
            <a:pPr>
              <a:defRPr sz="1200"/>
            </a:pPr>
            <a:r>
              <a:t>black pepper to taste</a:t>
            </a:r>
          </a:p>
          <a:p>
            <a:pPr>
              <a:defRPr sz="1200"/>
            </a:pPr>
            <a:r>
              <a:t>1 tablespoon red wine vinegar</a:t>
            </a:r>
          </a:p>
          <a:p>
            <a:pPr>
              <a:defRPr b="1" sz="1200"/>
            </a:pPr>
            <a:r>
              <a:t>Directions:</a:t>
            </a:r>
          </a:p>
          <a:p>
            <a:pPr>
              <a:defRPr sz="1200"/>
            </a:pPr>
          </a:p>
          <a:p>
            <a:pPr>
              <a:defRPr sz="1200"/>
            </a:pPr>
            <a:r>
              <a:t>Prepare all ingredients as described above.</a:t>
            </a:r>
          </a:p>
          <a:p>
            <a:pPr>
              <a:defRPr sz="1200"/>
            </a:pPr>
          </a:p>
          <a:p>
            <a:pPr>
              <a:defRPr sz="1200"/>
            </a:pPr>
            <a:r>
              <a:t>Heat a large nonstick saute pan over medium heat. Saute the tomatoes and garlic lightly until the garlic is soft. Add the spinach and basil leaves and cover the pan for 2 minutes. Stir lightly.</a:t>
            </a:r>
          </a:p>
          <a:p>
            <a:pPr>
              <a:defRPr sz="1200"/>
            </a:pPr>
          </a:p>
          <a:p>
            <a:pPr>
              <a:defRPr sz="1200"/>
            </a:pPr>
            <a:r>
              <a:t>Serve the spinach warm on a plate. It can be a vegetable side dish or a warm salad. It goes great over pasta or rice.</a:t>
            </a:r>
          </a:p>
          <a:p>
            <a:pPr>
              <a:defRPr sz="1200"/>
            </a:pPr>
          </a:p>
          <a:p>
            <a:pPr>
              <a:defRPr sz="1200"/>
            </a:pPr>
            <a:r>
              <a:t>Chef's Tips:</a:t>
            </a:r>
          </a:p>
          <a:p>
            <a:pPr>
              <a:defRPr sz="1200"/>
            </a:pPr>
            <a:r>
              <a:t>You can use this spinach dish with baked fish or grilled seafood. Use it as a warm and delicious side dish!</a:t>
            </a:r>
          </a:p>
        </p:txBody>
      </p:sp>
      <p:grpSp>
        <p:nvGrpSpPr>
          <p:cNvPr id="112" name="Rectangle 29"/>
          <p:cNvGrpSpPr/>
          <p:nvPr/>
        </p:nvGrpSpPr>
        <p:grpSpPr>
          <a:xfrm>
            <a:off x="439783" y="7570731"/>
            <a:ext cx="3328853" cy="1930804"/>
            <a:chOff x="0" y="0"/>
            <a:chExt cx="3328851" cy="1930803"/>
          </a:xfrm>
        </p:grpSpPr>
        <p:sp>
          <p:nvSpPr>
            <p:cNvPr id="110" name="Rectangle"/>
            <p:cNvSpPr/>
            <p:nvPr/>
          </p:nvSpPr>
          <p:spPr>
            <a:xfrm>
              <a:off x="-1" y="-1"/>
              <a:ext cx="3328853" cy="1930805"/>
            </a:xfrm>
            <a:prstGeom prst="rect">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111" name="Nutrition Facts:…"/>
            <p:cNvSpPr txBox="1"/>
            <p:nvPr/>
          </p:nvSpPr>
          <p:spPr>
            <a:xfrm>
              <a:off x="52069" y="460249"/>
              <a:ext cx="3224713" cy="1010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sz="1200">
                  <a:solidFill>
                    <a:srgbClr val="FFFFFF"/>
                  </a:solidFill>
                </a:defRPr>
              </a:pPr>
              <a:r>
                <a:t>Nutrition Facts: </a:t>
              </a:r>
            </a:p>
            <a:p>
              <a:pPr>
                <a:defRPr sz="1200">
                  <a:solidFill>
                    <a:srgbClr val="FFFFFF"/>
                  </a:solidFill>
                </a:defRPr>
              </a:pPr>
              <a:r>
                <a:t>Serves 4. Each 1 cup serving: 44 calories, 2g fat, </a:t>
              </a:r>
              <a:br/>
              <a:r>
                <a:t>0g saturated fat, 0g trans fat, 0mg cholesterol, 71mg sodium, 6g carbohydrate, 3g fiber, 2g sugars, 3g protein.</a:t>
              </a:r>
            </a:p>
          </p:txBody>
        </p:sp>
      </p:grpSp>
      <p:sp>
        <p:nvSpPr>
          <p:cNvPr id="113" name="Slide Number Placeholder 32"/>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4" name="Picture 1" descr="Picture 1"/>
          <p:cNvPicPr>
            <a:picLocks noChangeAspect="1"/>
          </p:cNvPicPr>
          <p:nvPr/>
        </p:nvPicPr>
        <p:blipFill>
          <a:blip r:embed="rId3">
            <a:extLst/>
          </a:blip>
          <a:stretch>
            <a:fillRect/>
          </a:stretch>
        </p:blipFill>
        <p:spPr>
          <a:xfrm>
            <a:off x="4159372" y="7123472"/>
            <a:ext cx="3364833" cy="2378063"/>
          </a:xfrm>
          <a:prstGeom prst="rect">
            <a:avLst/>
          </a:prstGeom>
          <a:ln w="12700">
            <a:miter lim="400000"/>
          </a:ln>
        </p:spPr>
      </p:pic>
      <p:pic>
        <p:nvPicPr>
          <p:cNvPr id="115" name="Picture 2" descr="Picture 2"/>
          <p:cNvPicPr>
            <a:picLocks noChangeAspect="1"/>
          </p:cNvPicPr>
          <p:nvPr/>
        </p:nvPicPr>
        <p:blipFill>
          <a:blip r:embed="rId4">
            <a:extLst/>
          </a:blip>
          <a:stretch>
            <a:fillRect/>
          </a:stretch>
        </p:blipFill>
        <p:spPr>
          <a:xfrm>
            <a:off x="4181527" y="4616882"/>
            <a:ext cx="3264301" cy="2308623"/>
          </a:xfrm>
          <a:prstGeom prst="rect">
            <a:avLst/>
          </a:prstGeom>
          <a:ln w="12700">
            <a:miter lim="400000"/>
          </a:ln>
        </p:spPr>
      </p:pic>
      <p:pic>
        <p:nvPicPr>
          <p:cNvPr id="116" name="Picture 3" descr="Picture 3"/>
          <p:cNvPicPr>
            <a:picLocks noChangeAspect="1"/>
          </p:cNvPicPr>
          <p:nvPr/>
        </p:nvPicPr>
        <p:blipFill>
          <a:blip r:embed="rId5">
            <a:extLst/>
          </a:blip>
          <a:stretch>
            <a:fillRect/>
          </a:stretch>
        </p:blipFill>
        <p:spPr>
          <a:xfrm>
            <a:off x="4159372" y="2040851"/>
            <a:ext cx="3308610" cy="237806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traight Connector 1"/>
          <p:cNvSpPr/>
          <p:nvPr/>
        </p:nvSpPr>
        <p:spPr>
          <a:xfrm>
            <a:off x="0" y="156753"/>
            <a:ext cx="7772400" cy="1"/>
          </a:xfrm>
          <a:prstGeom prst="line">
            <a:avLst/>
          </a:prstGeom>
          <a:ln w="44450">
            <a:solidFill>
              <a:srgbClr val="808080"/>
            </a:solidFill>
            <a:miter/>
          </a:ln>
        </p:spPr>
        <p:txBody>
          <a:bodyPr lIns="45719" rIns="45719"/>
          <a:lstStyle/>
          <a:p>
            <a:pPr/>
          </a:p>
        </p:txBody>
      </p:sp>
      <p:sp>
        <p:nvSpPr>
          <p:cNvPr id="119" name="Straight Connector 2"/>
          <p:cNvSpPr/>
          <p:nvPr/>
        </p:nvSpPr>
        <p:spPr>
          <a:xfrm>
            <a:off x="0" y="1267096"/>
            <a:ext cx="7772400" cy="1"/>
          </a:xfrm>
          <a:prstGeom prst="line">
            <a:avLst/>
          </a:prstGeom>
          <a:ln w="12700">
            <a:solidFill>
              <a:schemeClr val="accent1"/>
            </a:solidFill>
            <a:miter/>
          </a:ln>
        </p:spPr>
        <p:txBody>
          <a:bodyPr lIns="45719" rIns="45719"/>
          <a:lstStyle/>
          <a:p>
            <a:pPr/>
          </a:p>
        </p:txBody>
      </p:sp>
      <p:sp>
        <p:nvSpPr>
          <p:cNvPr id="120" name="TextBox 3"/>
          <p:cNvSpPr txBox="1"/>
          <p:nvPr/>
        </p:nvSpPr>
        <p:spPr>
          <a:xfrm>
            <a:off x="646611" y="365759"/>
            <a:ext cx="662286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C55A11"/>
                </a:solidFill>
                <a:latin typeface="+mj-lt"/>
                <a:ea typeface="+mj-ea"/>
                <a:cs typeface="+mj-cs"/>
                <a:sym typeface="Helvetica"/>
              </a:defRPr>
            </a:lvl1pPr>
          </a:lstStyle>
          <a:p>
            <a:pPr/>
            <a:r>
              <a:t>Pistachio Kale Salad</a:t>
            </a:r>
          </a:p>
        </p:txBody>
      </p:sp>
      <p:sp>
        <p:nvSpPr>
          <p:cNvPr id="121" name="TextBox 8"/>
          <p:cNvSpPr txBox="1"/>
          <p:nvPr/>
        </p:nvSpPr>
        <p:spPr>
          <a:xfrm>
            <a:off x="914399" y="6202664"/>
            <a:ext cx="5943601" cy="3677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pPr>
            <a:r>
              <a:t>Ingredients:</a:t>
            </a:r>
          </a:p>
          <a:p>
            <a:pPr marL="285750" indent="-285750">
              <a:buSzPct val="100000"/>
              <a:buChar char="❖"/>
              <a:defRPr sz="1200"/>
            </a:pPr>
            <a:r>
              <a:t>6 cups of fresh curly kale leaves, rinsed, dried, ready to serve</a:t>
            </a:r>
          </a:p>
          <a:p>
            <a:pPr marL="285750" indent="-285750">
              <a:buSzPct val="100000"/>
              <a:buChar char="❖"/>
              <a:defRPr sz="1200"/>
            </a:pPr>
            <a:r>
              <a:t>1/2 cup sliced green onion</a:t>
            </a:r>
          </a:p>
          <a:p>
            <a:pPr marL="285750" indent="-285750">
              <a:buSzPct val="100000"/>
              <a:buChar char="❖"/>
              <a:defRPr sz="1200"/>
            </a:pPr>
            <a:r>
              <a:t>1/4 cup pistachio nuts, chopped</a:t>
            </a:r>
          </a:p>
          <a:p>
            <a:pPr marL="285750" indent="-285750">
              <a:buSzPct val="100000"/>
              <a:buChar char="❖"/>
              <a:defRPr sz="1200"/>
            </a:pPr>
            <a:r>
              <a:t>olive oil spray</a:t>
            </a:r>
          </a:p>
          <a:p>
            <a:pPr marL="285750" indent="-285750">
              <a:buSzPct val="100000"/>
              <a:buChar char="❖"/>
              <a:defRPr sz="1200"/>
            </a:pPr>
            <a:r>
              <a:t>balsamic vinegar glaze</a:t>
            </a:r>
          </a:p>
          <a:p>
            <a:pPr>
              <a:defRPr sz="1200"/>
            </a:pPr>
          </a:p>
          <a:p>
            <a:pPr>
              <a:defRPr sz="1200"/>
            </a:pPr>
            <a:r>
              <a:t>Directions:</a:t>
            </a:r>
          </a:p>
          <a:p>
            <a:pPr>
              <a:defRPr sz="1200"/>
            </a:pPr>
            <a:r>
              <a:t>Heat a sauté pan over medium heat. Spray with olive oil spray. Lightly sauté the kale leaves until they turn a bright green. Remove from the pan. Sauté the onion and pistachios until they turn a little brown. Add the kale and toss together.</a:t>
            </a:r>
          </a:p>
          <a:p>
            <a:pPr>
              <a:defRPr sz="1200"/>
            </a:pPr>
          </a:p>
          <a:p>
            <a:pPr>
              <a:defRPr sz="1200"/>
            </a:pPr>
            <a:r>
              <a:t>Turn the salad out onto a plate. Sprinkle with balsamic vinegar glaze.</a:t>
            </a:r>
          </a:p>
          <a:p>
            <a:pPr>
              <a:defRPr sz="1200"/>
            </a:pPr>
          </a:p>
          <a:p>
            <a:pPr>
              <a:defRPr sz="1200"/>
            </a:pPr>
            <a:r>
              <a:t>Chef's Tips:</a:t>
            </a:r>
          </a:p>
          <a:p>
            <a:pPr>
              <a:defRPr sz="1200"/>
            </a:pPr>
            <a:r>
              <a:t>Feel free to use any type of flavored vinegar in place of the balsamic syrup. Serve warm.</a:t>
            </a:r>
          </a:p>
          <a:p>
            <a:pPr>
              <a:defRPr sz="1200"/>
            </a:pPr>
            <a:r>
              <a:t>Nutrition Facts:</a:t>
            </a:r>
          </a:p>
          <a:p>
            <a:pPr>
              <a:defRPr sz="1200"/>
            </a:pPr>
            <a:r>
              <a:t>Serves 4. Each 1 cup serving: 99 calories, 4g fat, 1g saturated fat, 0g trans fat, 0mg cholesterol, 46mg sodium, 13g carbohydrate, 3g fiber, 2g sugars, 5g protein.</a:t>
            </a:r>
          </a:p>
        </p:txBody>
      </p:sp>
      <p:sp>
        <p:nvSpPr>
          <p:cNvPr id="122" name="Slide Number Placeholder 11"/>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3" name="TextBox 14"/>
          <p:cNvSpPr txBox="1"/>
          <p:nvPr/>
        </p:nvSpPr>
        <p:spPr>
          <a:xfrm>
            <a:off x="1074011" y="5483335"/>
            <a:ext cx="5222075" cy="11966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200"/>
            </a:pPr>
            <a:r>
              <a:t>This spring salad is so delicious. The leaves are warmed in a sauté pan and the salad is served with crunch pistachios. It is a perfect dish for spring and early summer.</a:t>
            </a:r>
          </a:p>
          <a:p>
            <a:pPr algn="ctr"/>
            <a:br/>
          </a:p>
        </p:txBody>
      </p:sp>
      <p:sp>
        <p:nvSpPr>
          <p:cNvPr id="124" name="Rectangle"/>
          <p:cNvSpPr/>
          <p:nvPr/>
        </p:nvSpPr>
        <p:spPr>
          <a:xfrm>
            <a:off x="1238864" y="1481264"/>
            <a:ext cx="4896466" cy="3787907"/>
          </a:xfrm>
          <a:prstGeom prst="rect">
            <a:avLst/>
          </a:prstGeom>
          <a:solidFill>
            <a:srgbClr val="EDEDED"/>
          </a:solidFill>
          <a:ln w="12700">
            <a:miter lim="400000"/>
          </a:ln>
        </p:spPr>
        <p:txBody>
          <a:bodyPr lIns="45719" rIns="45719" anchor="ctr"/>
          <a:lstStyle/>
          <a:p>
            <a:pPr/>
          </a:p>
        </p:txBody>
      </p:sp>
      <p:pic>
        <p:nvPicPr>
          <p:cNvPr id="125" name="image5.tif" descr="image5.tif"/>
          <p:cNvPicPr>
            <a:picLocks noChangeAspect="1"/>
          </p:cNvPicPr>
          <p:nvPr/>
        </p:nvPicPr>
        <p:blipFill>
          <a:blip r:embed="rId2">
            <a:extLst/>
          </a:blip>
          <a:srcRect l="3706" t="7188" r="10670" b="7188"/>
          <a:stretch>
            <a:fillRect/>
          </a:stretch>
        </p:blipFill>
        <p:spPr>
          <a:xfrm>
            <a:off x="1238864" y="1481264"/>
            <a:ext cx="4896466" cy="3787907"/>
          </a:xfrm>
          <a:prstGeom prst="rect">
            <a:avLst/>
          </a:prstGeom>
          <a:ln w="88900" cap="sq">
            <a:solidFill>
              <a:srgbClr val="FFFFFF"/>
            </a:solidFill>
            <a:miter/>
          </a:ln>
          <a:effectLst>
            <a:outerShdw sx="100000" sy="100000" kx="0" ky="0" algn="b" rotWithShape="0" blurRad="50800" dist="18000" dir="5400000">
              <a:srgbClr val="000000">
                <a:alpha val="40000"/>
              </a:srgbClr>
            </a:outerShdw>
          </a:effectLst>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1"/>
          <p:cNvSpPr/>
          <p:nvPr/>
        </p:nvSpPr>
        <p:spPr>
          <a:xfrm>
            <a:off x="495336" y="3869613"/>
            <a:ext cx="6781728" cy="2344574"/>
          </a:xfrm>
          <a:prstGeom prst="rect">
            <a:avLst/>
          </a:prstGeom>
          <a:solidFill>
            <a:srgbClr val="DAE3F3"/>
          </a:solidFill>
          <a:ln w="12700">
            <a:miter lim="400000"/>
          </a:ln>
        </p:spPr>
        <p:txBody>
          <a:bodyPr lIns="45719" rIns="45719" anchor="ctr"/>
          <a:lstStyle/>
          <a:p>
            <a:pPr algn="ctr">
              <a:defRPr>
                <a:solidFill>
                  <a:srgbClr val="FFFFFF"/>
                </a:solidFill>
              </a:defRPr>
            </a:pPr>
          </a:p>
        </p:txBody>
      </p:sp>
      <p:sp>
        <p:nvSpPr>
          <p:cNvPr id="128" name="TextBox 2"/>
          <p:cNvSpPr txBox="1"/>
          <p:nvPr/>
        </p:nvSpPr>
        <p:spPr>
          <a:xfrm>
            <a:off x="607422" y="1737010"/>
            <a:ext cx="6557555" cy="87192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200">
                <a:solidFill>
                  <a:srgbClr val="2F5597"/>
                </a:solidFill>
              </a:defRPr>
            </a:pPr>
            <a:r>
              <a:t>What are overnight oats?</a:t>
            </a:r>
          </a:p>
          <a:p>
            <a:pPr>
              <a:defRPr sz="1200"/>
            </a:pPr>
          </a:p>
          <a:p>
            <a:pPr>
              <a:defRPr>
                <a:solidFill>
                  <a:srgbClr val="203864"/>
                </a:solidFill>
              </a:defRPr>
            </a:pPr>
            <a:r>
              <a:t>Oatmeal has always been a hot topic when it comes to nutrition. One of the latest crazes is actually “cold” oatmeal, otherwise known as overnight oatmeal or overnight oats. This really isn’t something new, it’s just a resurgence of a classic with a new name. Have you ever heard of muesli? This was the original overnight oatmeal!</a:t>
            </a:r>
          </a:p>
          <a:p>
            <a:pPr/>
          </a:p>
          <a:p>
            <a:pPr/>
            <a:r>
              <a:t>The story goes that muesli was developed by a Swiss doctor for his patients back in the early 1900s. Originally, it was a diet food and served as an evening meal, but it has evolved into a breakfast food that is usually prepared the night before so that it is ready to eat cold in the morning. Overnight oatmeal is simply uncooked oatmeal mixed with other ingredients -- usually milk or fruit juice and fresh fruits, raisins, grains, and/or nuts that then all come together in the refrigerator overnight.</a:t>
            </a:r>
          </a:p>
          <a:p>
            <a:pPr>
              <a:defRPr sz="1200"/>
            </a:pPr>
          </a:p>
          <a:p>
            <a:pPr>
              <a:defRPr sz="1200"/>
            </a:pPr>
          </a:p>
          <a:p>
            <a:pPr>
              <a:defRPr b="1" sz="1200">
                <a:solidFill>
                  <a:srgbClr val="2F5597"/>
                </a:solidFill>
              </a:defRPr>
            </a:pPr>
            <a:r>
              <a:t>How do you make them?</a:t>
            </a:r>
          </a:p>
          <a:p>
            <a:pPr>
              <a:defRPr sz="1200"/>
            </a:pPr>
            <a:r>
              <a:t>There are many packaged varieties of muesli available in grocery and specialty stores. One version has fruit already mixed with the oatmeal and you simply add your milk or other liquid to the container and put it in the refrigerator. Be sure to read the ingredients labels on these products for added ingredients that you may not want.</a:t>
            </a:r>
          </a:p>
          <a:p>
            <a:pPr>
              <a:defRPr sz="1200"/>
            </a:pPr>
          </a:p>
          <a:p>
            <a:pPr>
              <a:defRPr sz="1200"/>
            </a:pPr>
            <a:r>
              <a:t>For a less expensive (and more creative) way to make your own muesli, you can try a base recipe like this one and then vary the ingredients based on your personal preferences or what’s in your cupboard/refrigerator at the time. </a:t>
            </a:r>
          </a:p>
          <a:p>
            <a:pPr marL="171450" indent="-171450">
              <a:buSzPct val="100000"/>
              <a:buFont typeface="Arial"/>
              <a:buChar char="•"/>
              <a:defRPr sz="1200"/>
            </a:pPr>
            <a:r>
              <a:t>Oats, half cup</a:t>
            </a:r>
          </a:p>
          <a:p>
            <a:pPr marL="171450" indent="-171450">
              <a:buSzPct val="100000"/>
              <a:buFont typeface="Arial"/>
              <a:buChar char="•"/>
              <a:defRPr sz="1200"/>
            </a:pPr>
            <a:r>
              <a:t>Skim milk, to wet the oats</a:t>
            </a:r>
          </a:p>
          <a:p>
            <a:pPr marL="171450" indent="-171450">
              <a:buSzPct val="100000"/>
              <a:buFont typeface="Arial"/>
              <a:buChar char="•"/>
              <a:defRPr sz="1200"/>
            </a:pPr>
            <a:r>
              <a:t>Yogurt, half cup to make it creamy</a:t>
            </a:r>
          </a:p>
          <a:p>
            <a:pPr marL="171450" indent="-171450">
              <a:buSzPct val="100000"/>
              <a:buFont typeface="Arial"/>
              <a:buChar char="•"/>
              <a:defRPr sz="1200"/>
            </a:pPr>
            <a:r>
              <a:t>Fresh fruit, one cup</a:t>
            </a:r>
          </a:p>
          <a:p>
            <a:pPr marL="171450" indent="-171450">
              <a:buSzPct val="100000"/>
              <a:buFont typeface="Arial"/>
              <a:buChar char="•"/>
              <a:defRPr sz="1200"/>
            </a:pPr>
            <a:r>
              <a:t>Nuts, just a sprinkle!</a:t>
            </a:r>
          </a:p>
          <a:p>
            <a:pPr marL="171450" indent="-171450">
              <a:buSzPct val="100000"/>
              <a:buFont typeface="Arial"/>
              <a:buChar char="•"/>
              <a:defRPr sz="1200"/>
            </a:pPr>
            <a:r>
              <a:t>Mix, chill for at least an hour or overnight, serve</a:t>
            </a:r>
          </a:p>
          <a:p>
            <a:pPr marL="171450" indent="-171450">
              <a:buSzPct val="100000"/>
              <a:buFont typeface="Arial"/>
              <a:buChar char="•"/>
              <a:defRPr sz="1200"/>
            </a:pPr>
            <a:r>
              <a:t>Makes a great breakfast or dessert!</a:t>
            </a:r>
          </a:p>
          <a:p>
            <a:pPr>
              <a:defRPr sz="1200"/>
            </a:pPr>
          </a:p>
          <a:p>
            <a:pPr>
              <a:defRPr sz="1200"/>
            </a:pPr>
            <a:r>
              <a:t>Overnight oatmeal can be a great ready-to-go nutritious breakfast. In a typical bowl, you get 4 grams of dietary fiber, 5 grams of protein, and only 3 grams of fat when you start with just a ½ cup of uncooked rolled oats. Then add your milk, fruits, and nuts for additional nutrition bonus.</a:t>
            </a:r>
          </a:p>
        </p:txBody>
      </p:sp>
      <p:sp>
        <p:nvSpPr>
          <p:cNvPr id="129" name="TextBox 3"/>
          <p:cNvSpPr txBox="1"/>
          <p:nvPr/>
        </p:nvSpPr>
        <p:spPr>
          <a:xfrm>
            <a:off x="502920" y="645346"/>
            <a:ext cx="433307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solidFill>
                  <a:srgbClr val="2F5597"/>
                </a:solidFill>
                <a:latin typeface="Museo Slab 500"/>
                <a:ea typeface="Museo Slab 500"/>
                <a:cs typeface="Museo Slab 500"/>
                <a:sym typeface="Museo Slab 500"/>
              </a:defRPr>
            </a:lvl1pPr>
          </a:lstStyle>
          <a:p>
            <a:pPr/>
            <a:r>
              <a:t>Overnight Oats</a:t>
            </a:r>
          </a:p>
        </p:txBody>
      </p:sp>
      <p:sp>
        <p:nvSpPr>
          <p:cNvPr id="130" name="Straight Connector 4"/>
          <p:cNvSpPr/>
          <p:nvPr/>
        </p:nvSpPr>
        <p:spPr>
          <a:xfrm>
            <a:off x="0" y="318775"/>
            <a:ext cx="7772400" cy="1"/>
          </a:xfrm>
          <a:prstGeom prst="line">
            <a:avLst/>
          </a:prstGeom>
          <a:ln w="6350">
            <a:solidFill>
              <a:schemeClr val="accent1"/>
            </a:solidFill>
            <a:miter/>
          </a:ln>
        </p:spPr>
        <p:txBody>
          <a:bodyPr lIns="45719" rIns="45719"/>
          <a:lstStyle/>
          <a:p>
            <a:pPr/>
          </a:p>
        </p:txBody>
      </p:sp>
      <p:sp>
        <p:nvSpPr>
          <p:cNvPr id="131" name="Straight Connector 5"/>
          <p:cNvSpPr/>
          <p:nvPr/>
        </p:nvSpPr>
        <p:spPr>
          <a:xfrm>
            <a:off x="0" y="1355986"/>
            <a:ext cx="7772400" cy="1"/>
          </a:xfrm>
          <a:prstGeom prst="line">
            <a:avLst/>
          </a:prstGeom>
          <a:ln w="6350">
            <a:solidFill>
              <a:schemeClr val="accent1"/>
            </a:solidFill>
            <a:miter/>
          </a:ln>
        </p:spPr>
        <p:txBody>
          <a:bodyPr lIns="45719" rIns="45719"/>
          <a:lstStyle/>
          <a:p>
            <a:pPr/>
          </a:p>
        </p:txBody>
      </p:sp>
      <p:sp>
        <p:nvSpPr>
          <p:cNvPr id="132" name="Slide Number Placeholder 8"/>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5" name="Picture 6"/>
          <p:cNvGrpSpPr/>
          <p:nvPr/>
        </p:nvGrpSpPr>
        <p:grpSpPr>
          <a:xfrm>
            <a:off x="4365852" y="23587"/>
            <a:ext cx="2246811" cy="1685108"/>
            <a:chOff x="0" y="0"/>
            <a:chExt cx="2246809" cy="1685107"/>
          </a:xfrm>
        </p:grpSpPr>
        <p:sp>
          <p:nvSpPr>
            <p:cNvPr id="133" name="Rectangle"/>
            <p:cNvSpPr/>
            <p:nvPr/>
          </p:nvSpPr>
          <p:spPr>
            <a:xfrm>
              <a:off x="0" y="0"/>
              <a:ext cx="2246810" cy="1685108"/>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34" name="image6.tif" descr="image6.tif"/>
            <p:cNvPicPr>
              <a:picLocks noChangeAspect="1"/>
            </p:cNvPicPr>
            <p:nvPr/>
          </p:nvPicPr>
          <p:blipFill>
            <a:blip r:embed="rId2">
              <a:extLst/>
            </a:blip>
            <a:stretch>
              <a:fillRect/>
            </a:stretch>
          </p:blipFill>
          <p:spPr>
            <a:xfrm>
              <a:off x="0" y="0"/>
              <a:ext cx="2246810" cy="1685108"/>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extBox 1"/>
          <p:cNvSpPr txBox="1"/>
          <p:nvPr/>
        </p:nvSpPr>
        <p:spPr>
          <a:xfrm>
            <a:off x="-448628" y="464697"/>
            <a:ext cx="6766561" cy="392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404040"/>
                </a:solidFill>
              </a:defRPr>
            </a:lvl1pPr>
          </a:lstStyle>
          <a:p>
            <a:pPr/>
            <a:r>
              <a:t>5 Ways to Reduce Heart Disease</a:t>
            </a:r>
          </a:p>
        </p:txBody>
      </p:sp>
      <p:sp>
        <p:nvSpPr>
          <p:cNvPr id="138" name="TextBox 3"/>
          <p:cNvSpPr txBox="1"/>
          <p:nvPr/>
        </p:nvSpPr>
        <p:spPr>
          <a:xfrm>
            <a:off x="613955" y="1404906"/>
            <a:ext cx="4127863" cy="81223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C55A11"/>
                </a:solidFill>
              </a:defRPr>
            </a:pPr>
            <a:r>
              <a:t>The American Heart Association (AHA) and the American College of Cardiology (ACC) have released updated guidelines on the important role of lifestyle choices in reducing cardiovascular risk.</a:t>
            </a:r>
          </a:p>
          <a:p>
            <a:pPr>
              <a:defRPr sz="1200"/>
            </a:pPr>
          </a:p>
          <a:p>
            <a:pPr>
              <a:defRPr sz="1100"/>
            </a:pPr>
            <a:r>
              <a:t>The report details 5 ways to reduce cardiovascular disease:</a:t>
            </a:r>
          </a:p>
          <a:p>
            <a:pPr>
              <a:defRPr sz="1100"/>
            </a:pPr>
          </a:p>
          <a:p>
            <a:pPr marL="228600" indent="-228600">
              <a:buSzPct val="100000"/>
              <a:buAutoNum type="arabicPeriod" startAt="1"/>
              <a:defRPr sz="1100"/>
            </a:pPr>
            <a:r>
              <a:t>Healthy food choices</a:t>
            </a:r>
          </a:p>
          <a:p>
            <a:pPr marL="228600" indent="-228600">
              <a:buSzPct val="100000"/>
              <a:buAutoNum type="arabicPeriod" startAt="1"/>
              <a:defRPr sz="1100"/>
            </a:pPr>
            <a:r>
              <a:t>Regular exercise</a:t>
            </a:r>
          </a:p>
          <a:p>
            <a:pPr marL="228600" indent="-228600">
              <a:buSzPct val="100000"/>
              <a:buAutoNum type="arabicPeriod" startAt="1"/>
              <a:defRPr sz="1100"/>
            </a:pPr>
            <a:r>
              <a:t>Do not use tobacco products, including e-cigarettes</a:t>
            </a:r>
          </a:p>
          <a:p>
            <a:pPr marL="228600" indent="-228600">
              <a:buSzPct val="100000"/>
              <a:buAutoNum type="arabicPeriod" startAt="1"/>
              <a:defRPr sz="1100"/>
            </a:pPr>
            <a:r>
              <a:t>Talk with your doctor about factors that affect your health, such as housing, food security, transportation, self-image, and culture</a:t>
            </a:r>
          </a:p>
          <a:p>
            <a:pPr marL="228600" indent="-228600">
              <a:buSzPct val="100000"/>
              <a:buAutoNum type="arabicPeriod" startAt="1"/>
              <a:defRPr sz="1100"/>
            </a:pPr>
            <a:r>
              <a:t>Talk with your doctor about whether aspirin for prevention is right for you</a:t>
            </a:r>
          </a:p>
          <a:p>
            <a:pPr>
              <a:defRPr sz="1100"/>
            </a:pPr>
          </a:p>
          <a:p>
            <a:pPr>
              <a:defRPr sz="1100"/>
            </a:pPr>
            <a:r>
              <a:t>The scientific research clearly shows that routinely choosing foods that are high in animal fat and protein, low in fiber, and high in added sugars and processed foods are associated with increased cardiac risk. </a:t>
            </a:r>
          </a:p>
          <a:p>
            <a:pPr marL="171450" indent="-171450">
              <a:buSzPct val="100000"/>
              <a:buFont typeface="Arial"/>
              <a:buChar char="•"/>
              <a:defRPr sz="1100"/>
            </a:pPr>
            <a:r>
              <a:t>Emphasize  plant-based foods such as vegetables, fruits, legumes (dried beans and peas such as lentils, chickpeas, kidney beans, black beans, and pinto beans), nuts, and whole grains.</a:t>
            </a:r>
          </a:p>
          <a:p>
            <a:pPr marL="171450" indent="-171450">
              <a:buSzPct val="100000"/>
              <a:buFont typeface="Arial"/>
              <a:buChar char="•"/>
              <a:defRPr sz="1100"/>
            </a:pPr>
            <a:r>
              <a:t>These foods are high in fiber and low in saturated fat and cholesterol, and a plant-based, Mediterranean style diet lowers cardiovascular risk compared to other types of eating patterns.</a:t>
            </a:r>
          </a:p>
          <a:p>
            <a:pPr marL="171450" indent="-171450">
              <a:buSzPct val="100000"/>
              <a:buFont typeface="Arial"/>
              <a:buChar char="•"/>
              <a:defRPr sz="1100"/>
            </a:pPr>
            <a:r>
              <a:t>Fill half your plate with vegetables or fruit at meals.</a:t>
            </a:r>
          </a:p>
          <a:p>
            <a:pPr marL="171450" indent="-171450">
              <a:buSzPct val="100000"/>
              <a:buFont typeface="Arial"/>
              <a:buChar char="•"/>
              <a:defRPr sz="1100"/>
            </a:pPr>
            <a:r>
              <a:t>Add legumes like chickpeas or pinto beans to salads, or choose legume-based soups like lentil, black bean, or vegetarian chili.</a:t>
            </a:r>
          </a:p>
          <a:p>
            <a:pPr marL="171450" indent="-171450">
              <a:buSzPct val="100000"/>
              <a:buFont typeface="Arial"/>
              <a:buChar char="•"/>
              <a:defRPr sz="1100"/>
            </a:pPr>
            <a:r>
              <a:t>Sprinkle nuts on oatmeal, in yogurt, or on salads.</a:t>
            </a:r>
          </a:p>
          <a:p>
            <a:pPr marL="171450" indent="-171450">
              <a:buSzPct val="100000"/>
              <a:buFont typeface="Arial"/>
              <a:buChar char="•"/>
              <a:defRPr sz="1100"/>
            </a:pPr>
            <a:r>
              <a:t>Choose whole grain breads, cereals and crackers; brown rice, and whole grain pasta.</a:t>
            </a:r>
          </a:p>
          <a:p>
            <a:pPr marL="171450" indent="-171450">
              <a:buSzPct val="100000"/>
              <a:buFont typeface="Arial"/>
              <a:buChar char="•"/>
              <a:defRPr sz="1100"/>
            </a:pPr>
            <a:r>
              <a:t>Choosing more lean protein foods such as fish or skinless chicken and turkey while eating less red meat and processed meats such as sausage, bacon, and lunch meats that are high in harmful saturated fat and sodium.</a:t>
            </a:r>
          </a:p>
          <a:p>
            <a:pPr marL="171450" indent="-171450">
              <a:buSzPct val="100000"/>
              <a:buFont typeface="Arial"/>
              <a:buChar char="•"/>
              <a:defRPr sz="1100"/>
            </a:pPr>
            <a:r>
              <a:t>Here are some ways to choose more lean protein...</a:t>
            </a:r>
          </a:p>
          <a:p>
            <a:pPr marL="171450" indent="-171450">
              <a:buSzPct val="100000"/>
              <a:buFont typeface="Arial"/>
              <a:buChar char="•"/>
              <a:defRPr sz="1100"/>
            </a:pPr>
            <a:r>
              <a:t>Cook chicken or turkey with the skin on, and then remove the skin before eating to enjoy flavorful and moist meat with less harmful saturated fat.</a:t>
            </a:r>
          </a:p>
          <a:p>
            <a:pPr marL="171450" indent="-171450">
              <a:buSzPct val="100000"/>
              <a:buFont typeface="Arial"/>
              <a:buChar char="•"/>
              <a:defRPr sz="1100"/>
            </a:pPr>
            <a:r>
              <a:t>Choose baked, broiled or grilled fish instead of seafood that is breaded and fried.</a:t>
            </a:r>
          </a:p>
          <a:p>
            <a:pPr marL="171450" indent="-171450">
              <a:buSzPct val="100000"/>
              <a:buFont typeface="Arial"/>
              <a:buChar char="•"/>
              <a:defRPr sz="1100"/>
            </a:pPr>
            <a:r>
              <a:t>Replace lunchmeats with nut butter or slice your own roasted chicken or turkey.</a:t>
            </a:r>
          </a:p>
          <a:p>
            <a:pPr marL="171450" indent="-171450">
              <a:buSzPct val="100000"/>
              <a:buFont typeface="Arial"/>
              <a:buChar char="•"/>
              <a:defRPr sz="1100"/>
            </a:pPr>
            <a:r>
              <a:t>Enjoy more foods that are less processed to reduce sodium, trans fat, and saturated fat.</a:t>
            </a:r>
          </a:p>
          <a:p>
            <a:pPr>
              <a:defRPr i="1" sz="1100"/>
            </a:pPr>
          </a:p>
          <a:p>
            <a:pPr>
              <a:defRPr i="1" sz="1100"/>
            </a:pPr>
            <a:r>
              <a:t>By Lynn Grieger, RDN, CDE, CPT, CHWC</a:t>
            </a:r>
          </a:p>
        </p:txBody>
      </p:sp>
      <p:sp>
        <p:nvSpPr>
          <p:cNvPr id="139" name="Slide Number Placeholder 5"/>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0" name="TextBox 8"/>
          <p:cNvSpPr txBox="1"/>
          <p:nvPr/>
        </p:nvSpPr>
        <p:spPr>
          <a:xfrm>
            <a:off x="5094513" y="1502144"/>
            <a:ext cx="2220687" cy="7392800"/>
          </a:xfrm>
          <a:prstGeom prst="rect">
            <a:avLst/>
          </a:prstGeom>
          <a:solidFill>
            <a:srgbClr val="DAE3F3"/>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C55A11"/>
                </a:solidFill>
              </a:defRPr>
            </a:pPr>
          </a:p>
          <a:p>
            <a:pPr>
              <a:defRPr>
                <a:solidFill>
                  <a:srgbClr val="C55A11"/>
                </a:solidFill>
              </a:defRPr>
            </a:pPr>
            <a:r>
              <a:t>Death rate much higher than Covid-19</a:t>
            </a:r>
          </a:p>
          <a:p>
            <a:pPr/>
          </a:p>
          <a:p>
            <a:pPr>
              <a:defRPr sz="1400">
                <a:solidFill>
                  <a:srgbClr val="C55A11"/>
                </a:solidFill>
              </a:defRPr>
            </a:pPr>
            <a:r>
              <a:t>According to the latest statistics from the AHA, heart disease and stroke are the leading causes of death in the United States, responsible for an estimated 840,678 deaths each year – about 1 out of every 3. The focus of the guidelines is prevention of heart attack, angina, stroke, peripheral arterial disease, heart failure, and atrial fibrillation. The report clearly states that the most important way to prevent cardiovascular disease is through a healthy lifestyle. According to Donna Arnett, co-chair of the 18-person guidelines writing committee, making lifestyle changes before adding medication is important, because our daily food choices and exercise habits have a direct influence on cardiovascular health.</a:t>
            </a:r>
          </a:p>
        </p:txBody>
      </p:sp>
      <p:pic>
        <p:nvPicPr>
          <p:cNvPr id="141" name="Picture 2" descr="Picture 2"/>
          <p:cNvPicPr>
            <a:picLocks noChangeAspect="1"/>
          </p:cNvPicPr>
          <p:nvPr/>
        </p:nvPicPr>
        <p:blipFill>
          <a:blip r:embed="rId2">
            <a:extLst/>
          </a:blip>
          <a:stretch>
            <a:fillRect/>
          </a:stretch>
        </p:blipFill>
        <p:spPr>
          <a:xfrm>
            <a:off x="5336742" y="256442"/>
            <a:ext cx="1198416" cy="105287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extBox 1"/>
          <p:cNvSpPr txBox="1"/>
          <p:nvPr/>
        </p:nvSpPr>
        <p:spPr>
          <a:xfrm>
            <a:off x="502919" y="457200"/>
            <a:ext cx="6766561"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Let’s Compare Cheese</a:t>
            </a:r>
          </a:p>
        </p:txBody>
      </p:sp>
      <p:sp>
        <p:nvSpPr>
          <p:cNvPr id="144" name="TextBox 3"/>
          <p:cNvSpPr txBox="1"/>
          <p:nvPr/>
        </p:nvSpPr>
        <p:spPr>
          <a:xfrm>
            <a:off x="502918" y="5029200"/>
            <a:ext cx="6279865" cy="46241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During our research, we found more than a few surprises about some of our favorite cheeses. For example, the sodium content of Parmesan cheese was truly shocking -- 330 mg of sodium in a single ounce! American cheese and the vegan cheese alternative were also surprisingly high in sodium. Saturated fat, another another food element that we're always looking to reduce, also had some revelations for us. American cheese had the most saturated fat, while mozzarella, the reduced-fat cheeses, goat cheese, and the vegan cheese alternative all had the least. In terms of total fat, all those same cheeses had the least, while American once again had the most.</a:t>
            </a:r>
          </a:p>
          <a:p>
            <a:pPr>
              <a:defRPr sz="1400"/>
            </a:pPr>
          </a:p>
          <a:p>
            <a:pPr>
              <a:defRPr sz="1400"/>
            </a:pPr>
            <a:r>
              <a:t>Now let's explore the nutrients we do want. Swiss cheese had the most calcium in a single serving, while goat cheese had the least. And parmesan was a protein powerhouse, followed closely by Swiss, while the vegan cheese alternative had no protein at all.</a:t>
            </a:r>
          </a:p>
          <a:p>
            <a:pPr>
              <a:defRPr sz="1400"/>
            </a:pPr>
          </a:p>
          <a:p>
            <a:pPr>
              <a:defRPr sz="1400"/>
            </a:pPr>
            <a:r>
              <a:t>What do you think of these results? Did any cheeses stand out to you?</a:t>
            </a:r>
          </a:p>
          <a:p>
            <a:pPr>
              <a:defRPr sz="1400"/>
            </a:pPr>
          </a:p>
          <a:p>
            <a:pPr>
              <a:defRPr sz="1400"/>
            </a:pPr>
            <a:r>
              <a:t>A few notes about our samples: We compared the store brand of all cheeses, when possible. Each serving size was one ounce. The vegan cheese alternative was Dairy Free Mozzarella Shreds by Follow Your Heart.</a:t>
            </a:r>
          </a:p>
        </p:txBody>
      </p:sp>
      <p:sp>
        <p:nvSpPr>
          <p:cNvPr id="145" name="Slide Number Placeholder 6"/>
          <p:cNvSpPr txBox="1"/>
          <p:nvPr>
            <p:ph type="sldNum" sz="quarter" idx="2"/>
          </p:nvPr>
        </p:nvSpPr>
        <p:spPr>
          <a:xfrm>
            <a:off x="7069539" y="9476152"/>
            <a:ext cx="168510" cy="22851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6" name="TextBox 2"/>
          <p:cNvSpPr txBox="1"/>
          <p:nvPr/>
        </p:nvSpPr>
        <p:spPr>
          <a:xfrm>
            <a:off x="7162580" y="2697809"/>
            <a:ext cx="161849"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t>
            </a:r>
          </a:p>
        </p:txBody>
      </p:sp>
      <p:pic>
        <p:nvPicPr>
          <p:cNvPr id="147" name="Picture 4" descr="Picture 4"/>
          <p:cNvPicPr>
            <a:picLocks noChangeAspect="1"/>
          </p:cNvPicPr>
          <p:nvPr/>
        </p:nvPicPr>
        <p:blipFill>
          <a:blip r:embed="rId2">
            <a:extLst/>
          </a:blip>
          <a:stretch>
            <a:fillRect/>
          </a:stretch>
        </p:blipFill>
        <p:spPr>
          <a:xfrm>
            <a:off x="990805" y="1267131"/>
            <a:ext cx="5837698" cy="356004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