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2"/>
          </a:xfrm>
          <a:prstGeom prst="rect">
            <a:avLst/>
          </a:prstGeom>
        </p:spPr>
        <p:txBody>
          <a:bodyPr/>
          <a:lstStyle>
            <a:lvl1pPr marL="457200" indent="-342900">
              <a:lnSpc>
                <a:spcPct val="115000"/>
              </a:lnSpc>
              <a:buClr>
                <a:srgbClr val="585858"/>
              </a:buClr>
              <a:buSzPts val="1800"/>
              <a:buFont typeface="Arial"/>
              <a:buChar char="●"/>
              <a:defRPr sz="1800"/>
            </a:lvl1pPr>
            <a:lvl2pPr marL="1005114" indent="-408213">
              <a:lnSpc>
                <a:spcPct val="115000"/>
              </a:lnSpc>
              <a:buClr>
                <a:srgbClr val="585858"/>
              </a:buClr>
              <a:buSzPts val="1800"/>
              <a:buFont typeface="Arial"/>
              <a:buChar char="○"/>
              <a:defRPr sz="1800"/>
            </a:lvl2pPr>
            <a:lvl3pPr marL="1462314" indent="-408214">
              <a:lnSpc>
                <a:spcPct val="115000"/>
              </a:lnSpc>
              <a:buClr>
                <a:srgbClr val="585858"/>
              </a:buClr>
              <a:buSzPts val="1800"/>
              <a:buFont typeface="Arial"/>
              <a:buChar char="■"/>
              <a:defRPr sz="1800"/>
            </a:lvl3pPr>
            <a:lvl4pPr marL="1919514" indent="-408214">
              <a:lnSpc>
                <a:spcPct val="115000"/>
              </a:lnSpc>
              <a:buClr>
                <a:srgbClr val="585858"/>
              </a:buClr>
              <a:buSzPts val="1800"/>
              <a:buFont typeface="Arial"/>
              <a:buChar char="●"/>
              <a:defRPr sz="1800"/>
            </a:lvl4pPr>
            <a:lvl5pPr marL="2376714" indent="-408214">
              <a:lnSpc>
                <a:spcPct val="115000"/>
              </a:lnSpc>
              <a:buClr>
                <a:srgbClr val="585858"/>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7" name="Title Text"/>
          <p:cNvSpPr txBox="1"/>
          <p:nvPr>
            <p:ph type="title"/>
          </p:nvPr>
        </p:nvSpPr>
        <p:spPr>
          <a:xfrm>
            <a:off x="258718" y="1548714"/>
            <a:ext cx="7072201" cy="4269301"/>
          </a:xfrm>
          <a:prstGeom prst="rect">
            <a:avLst/>
          </a:prstGeom>
        </p:spPr>
        <p:txBody>
          <a:bodyPr lIns="91424" tIns="91424" rIns="91424" bIns="91424"/>
          <a:lstStyle/>
          <a:p>
            <a:pPr/>
            <a:r>
              <a:t>Title Text</a:t>
            </a:r>
          </a:p>
        </p:txBody>
      </p:sp>
      <p:sp>
        <p:nvSpPr>
          <p:cNvPr id="108" name="Body Level One…"/>
          <p:cNvSpPr txBox="1"/>
          <p:nvPr>
            <p:ph type="body" sz="quarter" idx="1"/>
          </p:nvPr>
        </p:nvSpPr>
        <p:spPr>
          <a:xfrm>
            <a:off x="258711" y="5894976"/>
            <a:ext cx="7072201" cy="1648801"/>
          </a:xfrm>
          <a:prstGeom prst="rect">
            <a:avLst/>
          </a:prstGeom>
        </p:spPr>
        <p:txBody>
          <a:bodyPr lIns="91424" tIns="91424" rIns="91424" bIns="91424"/>
          <a:lstStyle>
            <a:lvl1pPr marL="342900" indent="-228600">
              <a:defRPr>
                <a:solidFill>
                  <a:schemeClr val="accent2">
                    <a:lumOff val="21764"/>
                  </a:schemeClr>
                </a:solidFill>
              </a:defRPr>
            </a:lvl1pPr>
            <a:lvl2pPr marL="342900" indent="254000">
              <a:defRPr>
                <a:solidFill>
                  <a:schemeClr val="accent2">
                    <a:lumOff val="21764"/>
                  </a:schemeClr>
                </a:solidFill>
              </a:defRPr>
            </a:lvl2pPr>
            <a:lvl3pPr marL="342900" indent="711200">
              <a:defRPr>
                <a:solidFill>
                  <a:schemeClr val="accent2">
                    <a:lumOff val="21764"/>
                  </a:schemeClr>
                </a:solidFill>
              </a:defRPr>
            </a:lvl3pPr>
            <a:lvl4pPr marL="342900" indent="1168400">
              <a:defRPr>
                <a:solidFill>
                  <a:schemeClr val="accent2">
                    <a:lumOff val="21764"/>
                  </a:schemeClr>
                </a:solidFill>
              </a:defRPr>
            </a:lvl4pPr>
            <a:lvl5pPr marL="342900" indent="1625600">
              <a:defRPr>
                <a:solidFill>
                  <a:schemeClr val="accent2">
                    <a:lumOff val="21764"/>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7150732" y="9949638"/>
            <a:ext cx="336814" cy="318397"/>
          </a:xfrm>
          <a:prstGeom prst="rect">
            <a:avLst/>
          </a:prstGeom>
        </p:spPr>
        <p:txBody>
          <a:bodyPr lIns="91424" tIns="91424" rIns="91424" bIns="91424"/>
          <a:lstStyle>
            <a:lvl1pPr>
              <a:defRPr>
                <a:solidFill>
                  <a:schemeClr val="accent2">
                    <a:lumOff val="21764"/>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6" name="Title Text"/>
          <p:cNvSpPr txBox="1"/>
          <p:nvPr>
            <p:ph type="title"/>
          </p:nvPr>
        </p:nvSpPr>
        <p:spPr>
          <a:xfrm>
            <a:off x="258711" y="925652"/>
            <a:ext cx="7072201" cy="1191300"/>
          </a:xfrm>
          <a:prstGeom prst="rect">
            <a:avLst/>
          </a:prstGeom>
        </p:spPr>
        <p:txBody>
          <a:bodyPr lIns="91424" tIns="91424" rIns="91424" bIns="91424" anchor="t"/>
          <a:lstStyle>
            <a:lvl1pPr algn="l">
              <a:defRPr sz="2800"/>
            </a:lvl1pPr>
          </a:lstStyle>
          <a:p>
            <a:pPr/>
            <a:r>
              <a:t>Title Text</a:t>
            </a:r>
          </a:p>
        </p:txBody>
      </p:sp>
      <p:sp>
        <p:nvSpPr>
          <p:cNvPr id="117" name="Body Level One…"/>
          <p:cNvSpPr txBox="1"/>
          <p:nvPr>
            <p:ph type="body" idx="1"/>
          </p:nvPr>
        </p:nvSpPr>
        <p:spPr>
          <a:xfrm>
            <a:off x="258711" y="2397147"/>
            <a:ext cx="7072201" cy="7106101"/>
          </a:xfrm>
          <a:prstGeom prst="rect">
            <a:avLst/>
          </a:prstGeom>
        </p:spPr>
        <p:txBody>
          <a:bodyPr lIns="91424" tIns="91424" rIns="91424" bIns="91424"/>
          <a:lstStyle>
            <a:lvl1pPr marL="457200" indent="-342900" algn="l">
              <a:lnSpc>
                <a:spcPct val="115000"/>
              </a:lnSpc>
              <a:buClr>
                <a:schemeClr val="accent2">
                  <a:lumOff val="21764"/>
                </a:schemeClr>
              </a:buClr>
              <a:buSzPts val="1800"/>
              <a:buFont typeface="Arial"/>
              <a:buChar char="●"/>
              <a:defRPr sz="1800">
                <a:solidFill>
                  <a:schemeClr val="accent2">
                    <a:lumOff val="21764"/>
                  </a:schemeClr>
                </a:solidFill>
              </a:defRPr>
            </a:lvl1pPr>
            <a:lvl2pPr marL="1005114" indent="-408214" algn="l">
              <a:lnSpc>
                <a:spcPct val="115000"/>
              </a:lnSpc>
              <a:buClr>
                <a:schemeClr val="accent2">
                  <a:lumOff val="21764"/>
                </a:schemeClr>
              </a:buClr>
              <a:buSzPts val="1800"/>
              <a:buFont typeface="Arial"/>
              <a:buChar char="○"/>
              <a:defRPr sz="1800">
                <a:solidFill>
                  <a:schemeClr val="accent2">
                    <a:lumOff val="21764"/>
                  </a:schemeClr>
                </a:solidFill>
              </a:defRPr>
            </a:lvl2pPr>
            <a:lvl3pPr marL="1462314" indent="-408214" algn="l">
              <a:lnSpc>
                <a:spcPct val="115000"/>
              </a:lnSpc>
              <a:buClr>
                <a:schemeClr val="accent2">
                  <a:lumOff val="21764"/>
                </a:schemeClr>
              </a:buClr>
              <a:buSzPts val="1800"/>
              <a:buFont typeface="Arial"/>
              <a:buChar char="■"/>
              <a:defRPr sz="1800">
                <a:solidFill>
                  <a:schemeClr val="accent2">
                    <a:lumOff val="21764"/>
                  </a:schemeClr>
                </a:solidFill>
              </a:defRPr>
            </a:lvl3pPr>
            <a:lvl4pPr marL="1919514" indent="-408214" algn="l">
              <a:lnSpc>
                <a:spcPct val="115000"/>
              </a:lnSpc>
              <a:buClr>
                <a:schemeClr val="accent2">
                  <a:lumOff val="21764"/>
                </a:schemeClr>
              </a:buClr>
              <a:buSzPts val="1800"/>
              <a:buFont typeface="Arial"/>
              <a:buChar char="●"/>
              <a:defRPr sz="1800">
                <a:solidFill>
                  <a:schemeClr val="accent2">
                    <a:lumOff val="21764"/>
                  </a:schemeClr>
                </a:solidFill>
              </a:defRPr>
            </a:lvl4pPr>
            <a:lvl5pPr marL="2376714" indent="-408214" algn="l">
              <a:lnSpc>
                <a:spcPct val="115000"/>
              </a:lnSpc>
              <a:buClr>
                <a:schemeClr val="accent2">
                  <a:lumOff val="21764"/>
                </a:schemeClr>
              </a:buClr>
              <a:buSzPts val="1800"/>
              <a:buFont typeface="Arial"/>
              <a:buChar char="○"/>
              <a:defRPr sz="1800">
                <a:solidFill>
                  <a:schemeClr val="accent2">
                    <a:lumOff val="21764"/>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7150732" y="9949638"/>
            <a:ext cx="336814" cy="318397"/>
          </a:xfrm>
          <a:prstGeom prst="rect">
            <a:avLst/>
          </a:prstGeom>
        </p:spPr>
        <p:txBody>
          <a:bodyPr lIns="91424" tIns="91424" rIns="91424" bIns="91424"/>
          <a:lstStyle>
            <a:lvl1pPr>
              <a:defRPr>
                <a:solidFill>
                  <a:schemeClr val="accent2">
                    <a:lumOff val="21764"/>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2"/>
          </a:xfrm>
          <a:prstGeom prst="rect">
            <a:avLst/>
          </a:prstGeom>
        </p:spPr>
        <p:txBody>
          <a:bodyPr/>
          <a:lstStyle>
            <a:lvl1pPr marL="457200" indent="-342900" algn="l">
              <a:lnSpc>
                <a:spcPct val="115000"/>
              </a:lnSpc>
              <a:buClr>
                <a:srgbClr val="585858"/>
              </a:buClr>
              <a:buSzPts val="1800"/>
              <a:buFont typeface="Arial"/>
              <a:buChar char="●"/>
              <a:defRPr sz="1800"/>
            </a:lvl1pPr>
            <a:lvl2pPr marL="1005114" indent="-408213" algn="l">
              <a:lnSpc>
                <a:spcPct val="115000"/>
              </a:lnSpc>
              <a:buClr>
                <a:srgbClr val="585858"/>
              </a:buClr>
              <a:buSzPts val="1800"/>
              <a:buFont typeface="Arial"/>
              <a:buChar char="○"/>
              <a:defRPr sz="1800"/>
            </a:lvl2pPr>
            <a:lvl3pPr marL="1462314" indent="-408214" algn="l">
              <a:lnSpc>
                <a:spcPct val="115000"/>
              </a:lnSpc>
              <a:buClr>
                <a:srgbClr val="585858"/>
              </a:buClr>
              <a:buSzPts val="1800"/>
              <a:buFont typeface="Arial"/>
              <a:buChar char="■"/>
              <a:defRPr sz="1800"/>
            </a:lvl3pPr>
            <a:lvl4pPr marL="1919514" indent="-408214" algn="l">
              <a:lnSpc>
                <a:spcPct val="115000"/>
              </a:lnSpc>
              <a:buClr>
                <a:srgbClr val="585858"/>
              </a:buClr>
              <a:buSzPts val="1800"/>
              <a:buFont typeface="Arial"/>
              <a:buChar char="●"/>
              <a:defRPr sz="1800"/>
            </a:lvl4pPr>
            <a:lvl5pPr marL="2376714" indent="-408214" algn="l">
              <a:lnSpc>
                <a:spcPct val="115000"/>
              </a:lnSpc>
              <a:buClr>
                <a:srgbClr val="585858"/>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2"/>
          </a:xfrm>
          <a:prstGeom prst="rect">
            <a:avLst/>
          </a:prstGeom>
        </p:spPr>
        <p:txBody>
          <a:bodyPr/>
          <a:lstStyle>
            <a:lvl1pPr marL="457200" indent="-317500" algn="l">
              <a:lnSpc>
                <a:spcPct val="115000"/>
              </a:lnSpc>
              <a:buClr>
                <a:srgbClr val="585858"/>
              </a:buClr>
              <a:buSzPts val="1400"/>
              <a:buFont typeface="Arial"/>
              <a:buChar char="●"/>
              <a:defRPr sz="1400"/>
            </a:lvl1pPr>
            <a:lvl2pPr marL="965200" indent="-355600" algn="l">
              <a:lnSpc>
                <a:spcPct val="115000"/>
              </a:lnSpc>
              <a:buClr>
                <a:srgbClr val="585858"/>
              </a:buClr>
              <a:buSzPts val="1400"/>
              <a:buFont typeface="Arial"/>
              <a:buChar char="○"/>
              <a:defRPr sz="1400"/>
            </a:lvl2pPr>
            <a:lvl3pPr marL="1422400" indent="-355600" algn="l">
              <a:lnSpc>
                <a:spcPct val="115000"/>
              </a:lnSpc>
              <a:buClr>
                <a:srgbClr val="585858"/>
              </a:buClr>
              <a:buSzPts val="1400"/>
              <a:buFont typeface="Arial"/>
              <a:buChar char="■"/>
              <a:defRPr sz="1400"/>
            </a:lvl3pPr>
            <a:lvl4pPr marL="1879600" indent="-355600" algn="l">
              <a:lnSpc>
                <a:spcPct val="115000"/>
              </a:lnSpc>
              <a:buClr>
                <a:srgbClr val="585858"/>
              </a:buClr>
              <a:buSzPts val="1400"/>
              <a:buFont typeface="Arial"/>
              <a:buChar char="●"/>
              <a:defRPr sz="1400"/>
            </a:lvl4pPr>
            <a:lvl5pPr marL="2336800" indent="-355600" algn="l">
              <a:lnSpc>
                <a:spcPct val="115000"/>
              </a:lnSpc>
              <a:buClr>
                <a:srgbClr val="585858"/>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5"/>
            <a:ext cx="3319801" cy="7106103"/>
          </a:xfrm>
          <a:prstGeom prst="rect">
            <a:avLst/>
          </a:prstGeom>
        </p:spPr>
        <p:txBody>
          <a:bodyPr/>
          <a:lstStyle/>
          <a:p>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rgbClr val="585858"/>
              </a:buClr>
              <a:buSzPts val="1200"/>
              <a:buFont typeface="Arial"/>
              <a:buChar char="●"/>
              <a:defRPr sz="1200"/>
            </a:lvl1pPr>
            <a:lvl2pPr marL="914400" indent="-304800" algn="l">
              <a:lnSpc>
                <a:spcPct val="115000"/>
              </a:lnSpc>
              <a:buClr>
                <a:srgbClr val="585858"/>
              </a:buClr>
              <a:buSzPts val="1200"/>
              <a:buFont typeface="Arial"/>
              <a:buChar char="○"/>
              <a:defRPr sz="1200"/>
            </a:lvl2pPr>
            <a:lvl3pPr marL="1371600" indent="-304800" algn="l">
              <a:lnSpc>
                <a:spcPct val="115000"/>
              </a:lnSpc>
              <a:buClr>
                <a:srgbClr val="585858"/>
              </a:buClr>
              <a:buSzPts val="1200"/>
              <a:buFont typeface="Arial"/>
              <a:buChar char="■"/>
              <a:defRPr sz="1200"/>
            </a:lvl3pPr>
            <a:lvl4pPr marL="1828800" indent="-304800" algn="l">
              <a:lnSpc>
                <a:spcPct val="115000"/>
              </a:lnSpc>
              <a:buClr>
                <a:srgbClr val="585858"/>
              </a:buClr>
              <a:buSzPts val="1200"/>
              <a:buFont typeface="Arial"/>
              <a:buChar char="●"/>
              <a:defRPr sz="1200"/>
            </a:lvl4pPr>
            <a:lvl5pPr marL="2286000" indent="-304800" algn="l">
              <a:lnSpc>
                <a:spcPct val="115000"/>
              </a:lnSpc>
              <a:buClr>
                <a:srgbClr val="585858"/>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2"/>
            <a:ext cx="3794703" cy="10698604"/>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3" y="2565001"/>
            <a:ext cx="3357304" cy="3083102"/>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3" y="5830392"/>
            <a:ext cx="3357304" cy="2568902"/>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2" cy="7686000"/>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2"/>
          </a:xfrm>
          <a:prstGeom prst="rect">
            <a:avLst/>
          </a:prstGeom>
        </p:spPr>
        <p:txBody>
          <a:bodyPr anchor="ctr"/>
          <a:lstStyle>
            <a:lvl1pPr marL="0" indent="228600" algn="l">
              <a:defRPr sz="1200"/>
            </a:lvl1pPr>
            <a:lvl2pPr marL="869042" indent="-272142" algn="l">
              <a:buSzPts val="1200"/>
              <a:buChar char="○"/>
              <a:defRPr sz="1200"/>
            </a:lvl2pPr>
            <a:lvl3pPr marL="1326242" indent="-272142" algn="l">
              <a:buSzPts val="1200"/>
              <a:buChar char="■"/>
              <a:defRPr sz="1200"/>
            </a:lvl3pPr>
            <a:lvl4pPr marL="1783441" indent="-272142" algn="l">
              <a:buSzPts val="1200"/>
              <a:buChar char="●"/>
              <a:defRPr sz="1200"/>
            </a:lvl4pPr>
            <a:lvl5pPr marL="2240641" indent="-272141"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3"/>
            <a:ext cx="7072201" cy="4269303"/>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chor="b">
            <a:normAutofit fontScale="100000" lnSpcReduction="0"/>
          </a:bodyPr>
          <a:lstStyle/>
          <a:p>
            <a:pPr/>
            <a:r>
              <a:t>Title Text</a:t>
            </a:r>
          </a:p>
        </p:txBody>
      </p:sp>
      <p:sp>
        <p:nvSpPr>
          <p:cNvPr id="3" name="Body Level One…"/>
          <p:cNvSpPr txBox="1"/>
          <p:nvPr>
            <p:ph type="body" idx="1"/>
          </p:nvPr>
        </p:nvSpPr>
        <p:spPr>
          <a:xfrm>
            <a:off x="258711" y="5894975"/>
            <a:ext cx="7072201" cy="1648802"/>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5" y="9949639"/>
            <a:ext cx="336812" cy="318395"/>
          </a:xfrm>
          <a:prstGeom prst="rect">
            <a:avLst/>
          </a:prstGeom>
          <a:ln w="12700">
            <a:miter lim="400000"/>
          </a:ln>
        </p:spPr>
        <p:txBody>
          <a:bodyPr wrap="none" lIns="91423" tIns="91423" rIns="91423" bIns="91423" anchor="ctr">
            <a:normAutofit fontScale="100000" lnSpcReduction="0"/>
          </a:bodyPr>
          <a:lstStyle>
            <a:lvl1pPr algn="r">
              <a:defRPr sz="1000">
                <a:solidFill>
                  <a:srgbClr val="58585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9pPr>
    </p:titleStyle>
    <p:bodyStyle>
      <a:lvl1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1pPr>
      <a:lvl2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2pPr>
      <a:lvl3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3pPr>
      <a:lvl4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4pPr>
      <a:lvl5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5pPr>
      <a:lvl6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6pPr>
      <a:lvl7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7pPr>
      <a:lvl8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8pPr>
      <a:lvl9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marigold-koala-d92c.squarespace.com/blog?author=639fd730f06eeb1717caf886" TargetMode="External"/><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marigold-koala-d92c.squarespace.com/blog?author=639fd730f06eeb1717caf886" TargetMode="External"/><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traight Connector 8"/>
          <p:cNvSpPr/>
          <p:nvPr/>
        </p:nvSpPr>
        <p:spPr>
          <a:xfrm>
            <a:off x="-1" y="973078"/>
            <a:ext cx="7581904" cy="1"/>
          </a:xfrm>
          <a:prstGeom prst="line">
            <a:avLst/>
          </a:prstGeom>
          <a:ln w="3175">
            <a:solidFill>
              <a:srgbClr val="4472C4"/>
            </a:solidFill>
            <a:miter/>
          </a:ln>
        </p:spPr>
        <p:txBody>
          <a:bodyPr lIns="45718" tIns="45718" rIns="45718" bIns="45718"/>
          <a:lstStyle/>
          <a:p>
            <a:pPr/>
          </a:p>
        </p:txBody>
      </p:sp>
      <p:sp>
        <p:nvSpPr>
          <p:cNvPr id="128" name="Straight Connector 10"/>
          <p:cNvSpPr/>
          <p:nvPr/>
        </p:nvSpPr>
        <p:spPr>
          <a:xfrm>
            <a:off x="-2" y="3448200"/>
            <a:ext cx="7581904" cy="1"/>
          </a:xfrm>
          <a:prstGeom prst="line">
            <a:avLst/>
          </a:prstGeom>
          <a:ln w="3175">
            <a:solidFill>
              <a:srgbClr val="4472C4"/>
            </a:solidFill>
            <a:miter/>
          </a:ln>
        </p:spPr>
        <p:txBody>
          <a:bodyPr lIns="45718" tIns="45718" rIns="45718" bIns="45718"/>
          <a:lstStyle/>
          <a:p>
            <a:pPr/>
          </a:p>
        </p:txBody>
      </p:sp>
      <p:sp>
        <p:nvSpPr>
          <p:cNvPr id="129" name="TextBox 12"/>
          <p:cNvSpPr txBox="1"/>
          <p:nvPr/>
        </p:nvSpPr>
        <p:spPr>
          <a:xfrm>
            <a:off x="591301" y="625008"/>
            <a:ext cx="2197371" cy="348416"/>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lvl1pPr defTabSz="486063">
              <a:defRPr b="1" sz="1800">
                <a:solidFill>
                  <a:srgbClr val="009193"/>
                </a:solidFill>
              </a:defRPr>
            </a:lvl1pPr>
          </a:lstStyle>
          <a:p>
            <a:pPr/>
            <a:r>
              <a:t>May 2024</a:t>
            </a:r>
          </a:p>
        </p:txBody>
      </p:sp>
      <p:sp>
        <p:nvSpPr>
          <p:cNvPr id="130" name="Rectangle 23"/>
          <p:cNvSpPr txBox="1"/>
          <p:nvPr/>
        </p:nvSpPr>
        <p:spPr>
          <a:xfrm>
            <a:off x="591300" y="1119371"/>
            <a:ext cx="6399299" cy="2044995"/>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31" name="Inside:"/>
          <p:cNvSpPr txBox="1"/>
          <p:nvPr/>
        </p:nvSpPr>
        <p:spPr>
          <a:xfrm>
            <a:off x="425562" y="7056555"/>
            <a:ext cx="674883" cy="305095"/>
          </a:xfrm>
          <a:prstGeom prst="rect">
            <a:avLst/>
          </a:prstGeom>
          <a:ln w="12700">
            <a:miter lim="400000"/>
          </a:ln>
          <a:extLst>
            <a:ext uri="{C572A759-6A51-4108-AA02-DFA0A04FC94B}">
              <ma14:wrappingTextBoxFlag xmlns:ma14="http://schemas.microsoft.com/office/mac/drawingml/2011/main" val="1"/>
            </a:ext>
          </a:extLst>
        </p:spPr>
        <p:txBody>
          <a:bodyPr wrap="none" lIns="44596" tIns="44596" rIns="44596" bIns="44596">
            <a:spAutoFit/>
          </a:bodyPr>
          <a:lstStyle>
            <a:lvl1pPr defTabSz="486063">
              <a:defRPr b="1">
                <a:solidFill>
                  <a:srgbClr val="4472C4"/>
                </a:solidFill>
                <a:latin typeface="+mn-lt"/>
                <a:ea typeface="+mn-ea"/>
                <a:cs typeface="+mn-cs"/>
                <a:sym typeface="Helvetica"/>
              </a:defRPr>
            </a:lvl1pPr>
          </a:lstStyle>
          <a:p>
            <a:pPr/>
            <a:r>
              <a:t>Inside:</a:t>
            </a:r>
          </a:p>
        </p:txBody>
      </p:sp>
      <p:sp>
        <p:nvSpPr>
          <p:cNvPr id="132" name="TextBox 22"/>
          <p:cNvSpPr txBox="1"/>
          <p:nvPr/>
        </p:nvSpPr>
        <p:spPr>
          <a:xfrm>
            <a:off x="5123307" y="7059594"/>
            <a:ext cx="2033031" cy="286578"/>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lvl1pPr defTabSz="486063">
              <a:defRPr b="1">
                <a:solidFill>
                  <a:srgbClr val="4472C4"/>
                </a:solidFill>
              </a:defRPr>
            </a:lvl1pPr>
          </a:lstStyle>
          <a:p>
            <a:pPr/>
            <a:r>
              <a:t>Brought to you by:</a:t>
            </a:r>
          </a:p>
        </p:txBody>
      </p:sp>
      <p:sp>
        <p:nvSpPr>
          <p:cNvPr id="133" name="Straight Connector 8"/>
          <p:cNvSpPr/>
          <p:nvPr/>
        </p:nvSpPr>
        <p:spPr>
          <a:xfrm>
            <a:off x="71930" y="3172727"/>
            <a:ext cx="7581904" cy="1"/>
          </a:xfrm>
          <a:prstGeom prst="line">
            <a:avLst/>
          </a:prstGeom>
          <a:ln w="3175">
            <a:solidFill>
              <a:srgbClr val="4472C4"/>
            </a:solidFill>
            <a:miter/>
          </a:ln>
        </p:spPr>
        <p:txBody>
          <a:bodyPr lIns="45718" tIns="45718" rIns="45718" bIns="45718"/>
          <a:lstStyle/>
          <a:p>
            <a:pPr/>
          </a:p>
        </p:txBody>
      </p:sp>
      <p:pic>
        <p:nvPicPr>
          <p:cNvPr id="134"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35" name="Rectangle 14"/>
          <p:cNvSpPr txBox="1"/>
          <p:nvPr/>
        </p:nvSpPr>
        <p:spPr>
          <a:xfrm>
            <a:off x="410332" y="7529031"/>
            <a:ext cx="3600425" cy="2364227"/>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Black Bean Taco Salad</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Summer Cobb Salad</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Moderate Physical Activity Reduces Childhood Obesity</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Light Physical Activity 101</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Summer MyPlate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Build A Higher Fiber Salad</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7 Fast Healthy Meals</a:t>
            </a:r>
          </a:p>
        </p:txBody>
      </p:sp>
      <p:pic>
        <p:nvPicPr>
          <p:cNvPr id="136" name="judyd_black_bean_burrito_on_plate_top_down_with_a_little_salad_8e9654e0-d591-4344-aa1f-eba084016075.png" descr="judyd_black_bean_burrito_on_plate_top_down_with_a_little_salad_8e9654e0-d591-4344-aa1f-eba084016075.png"/>
          <p:cNvPicPr>
            <a:picLocks noChangeAspect="1"/>
          </p:cNvPicPr>
          <p:nvPr/>
        </p:nvPicPr>
        <p:blipFill>
          <a:blip r:embed="rId3">
            <a:extLst/>
          </a:blip>
          <a:srcRect l="0" t="26550" r="0" b="26550"/>
          <a:stretch>
            <a:fillRect/>
          </a:stretch>
        </p:blipFill>
        <p:spPr>
          <a:xfrm>
            <a:off x="-1" y="3368343"/>
            <a:ext cx="7581901" cy="355578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Black Bean Taco Salad…"/>
          <p:cNvSpPr txBox="1"/>
          <p:nvPr/>
        </p:nvSpPr>
        <p:spPr>
          <a:xfrm>
            <a:off x="661425" y="4599875"/>
            <a:ext cx="6259050" cy="54179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pPr>
            <a:r>
              <a:t>Black Bean Taco Salad</a:t>
            </a:r>
          </a:p>
          <a:p>
            <a:pPr defTabSz="457200">
              <a:defRPr b="1" sz="1200"/>
            </a:pPr>
          </a:p>
          <a:p>
            <a:pPr defTabSz="457200">
              <a:spcBef>
                <a:spcPts val="300"/>
              </a:spcBef>
              <a:defRPr b="1" sz="1200"/>
            </a:pPr>
            <a:r>
              <a:t>INGREDIENTS</a:t>
            </a:r>
          </a:p>
          <a:p>
            <a:pPr marL="457200" indent="-317500" defTabSz="457200">
              <a:spcBef>
                <a:spcPts val="300"/>
              </a:spcBef>
              <a:buSzPct val="100000"/>
              <a:buFont typeface="Arial"/>
              <a:buChar char="•"/>
              <a:defRPr sz="1200"/>
            </a:pPr>
            <a:r>
              <a:t>2 small corn tortillas</a:t>
            </a:r>
          </a:p>
          <a:p>
            <a:pPr marL="457200" indent="-317500" defTabSz="457200">
              <a:spcBef>
                <a:spcPts val="300"/>
              </a:spcBef>
              <a:buSzPct val="100000"/>
              <a:buFont typeface="Arial"/>
              <a:buChar char="•"/>
              <a:defRPr sz="1200"/>
            </a:pPr>
            <a:r>
              <a:t>1/4 cup black beans, drained and heated</a:t>
            </a:r>
          </a:p>
          <a:p>
            <a:pPr marL="457200" indent="-317500" defTabSz="457200">
              <a:spcBef>
                <a:spcPts val="300"/>
              </a:spcBef>
              <a:buSzPct val="100000"/>
              <a:buFont typeface="Arial"/>
              <a:buChar char="•"/>
              <a:defRPr sz="1200"/>
            </a:pPr>
            <a:r>
              <a:t>1 tablespoon shredded Jack cheese</a:t>
            </a:r>
          </a:p>
          <a:p>
            <a:pPr marL="457200" indent="-317500" defTabSz="457200">
              <a:spcBef>
                <a:spcPts val="300"/>
              </a:spcBef>
              <a:buSzPct val="100000"/>
              <a:buFont typeface="Arial"/>
              <a:buChar char="•"/>
              <a:defRPr sz="1200"/>
            </a:pPr>
            <a:r>
              <a:t>1 tomato, cored and diced</a:t>
            </a:r>
          </a:p>
          <a:p>
            <a:pPr marL="457200" indent="-317500" defTabSz="457200">
              <a:spcBef>
                <a:spcPts val="300"/>
              </a:spcBef>
              <a:buSzPct val="100000"/>
              <a:buFont typeface="Arial"/>
              <a:buChar char="•"/>
              <a:defRPr sz="1200"/>
            </a:pPr>
            <a:r>
              <a:t>1 cup lettuce, rinsed and sliced</a:t>
            </a:r>
          </a:p>
          <a:p>
            <a:pPr marL="457200" indent="-317500" defTabSz="457200">
              <a:spcBef>
                <a:spcPts val="300"/>
              </a:spcBef>
              <a:buSzPct val="100000"/>
              <a:buFont typeface="Arial"/>
              <a:buChar char="•"/>
              <a:defRPr sz="1200"/>
            </a:pPr>
            <a:r>
              <a:t>1 tablespoon diced red onion</a:t>
            </a:r>
          </a:p>
          <a:p>
            <a:pPr marL="457200" indent="-317500" defTabSz="457200">
              <a:spcBef>
                <a:spcPts val="300"/>
              </a:spcBef>
              <a:buSzPct val="100000"/>
              <a:buFont typeface="Arial"/>
              <a:buChar char="•"/>
              <a:defRPr sz="1200"/>
            </a:pPr>
            <a:r>
              <a:t>1 tablespoon nonfat plain yogurt</a:t>
            </a:r>
          </a:p>
          <a:p>
            <a:pPr marL="457200" indent="-317500" defTabSz="457200">
              <a:spcBef>
                <a:spcPts val="300"/>
              </a:spcBef>
              <a:buSzPct val="100000"/>
              <a:buFont typeface="Arial"/>
              <a:buChar char="•"/>
              <a:defRPr sz="1200"/>
            </a:pPr>
            <a:r>
              <a:t>1 tablespoon guacamole</a:t>
            </a:r>
          </a:p>
          <a:p>
            <a:pPr marL="457200" indent="-317500" defTabSz="457200">
              <a:spcBef>
                <a:spcPts val="300"/>
              </a:spcBef>
              <a:buSzPct val="100000"/>
              <a:buFont typeface="Arial"/>
              <a:buChar char="•"/>
              <a:defRPr sz="1200"/>
            </a:pPr>
          </a:p>
          <a:p>
            <a:pPr defTabSz="457200">
              <a:spcBef>
                <a:spcPts val="300"/>
              </a:spcBef>
              <a:defRPr sz="1200"/>
            </a:pPr>
          </a:p>
          <a:p>
            <a:pPr defTabSz="457200">
              <a:spcBef>
                <a:spcPts val="300"/>
              </a:spcBef>
              <a:defRPr b="1" sz="1200"/>
            </a:pPr>
            <a:r>
              <a:t>INSTRUCTIONS</a:t>
            </a:r>
            <a:endParaRPr b="0"/>
          </a:p>
          <a:p>
            <a:pPr marL="457200" indent="-317500" defTabSz="457200">
              <a:spcBef>
                <a:spcPts val="300"/>
              </a:spcBef>
              <a:buSzPct val="100000"/>
              <a:buFont typeface="Arial"/>
              <a:buAutoNum type="arabicPeriod" startAt="1"/>
              <a:defRPr sz="1200"/>
            </a:pPr>
            <a:r>
              <a:t>Place the heated beans on the tortillas followed by the cheese and heat in the microwave for 30 seconds or until the cheese just melts.</a:t>
            </a:r>
          </a:p>
          <a:p>
            <a:pPr marL="457200" indent="-317500" defTabSz="457200">
              <a:spcBef>
                <a:spcPts val="300"/>
              </a:spcBef>
              <a:buSzPct val="100000"/>
              <a:buFont typeface="Arial"/>
              <a:buAutoNum type="arabicPeriod" startAt="1"/>
              <a:defRPr sz="1200"/>
            </a:pPr>
            <a:r>
              <a:t>Top with the rest of the ingredients as pictured.</a:t>
            </a:r>
          </a:p>
          <a:p>
            <a:pPr marL="457200" indent="-317500" defTabSz="457200">
              <a:spcBef>
                <a:spcPts val="300"/>
              </a:spcBef>
              <a:buSzPct val="100000"/>
              <a:buFont typeface="Arial"/>
              <a:buAutoNum type="arabicPeriod" startAt="1"/>
              <a:defRPr sz="1200"/>
            </a:pPr>
            <a:r>
              <a:t>Add a little dressing or oil and vinegar to the lettuce.</a:t>
            </a:r>
          </a:p>
          <a:p>
            <a:pPr marL="457200" indent="-317500" defTabSz="457200">
              <a:spcBef>
                <a:spcPts val="300"/>
              </a:spcBef>
              <a:buSzPct val="100000"/>
              <a:buFont typeface="Arial"/>
              <a:buAutoNum type="arabicPeriod" startAt="1"/>
              <a:defRPr sz="1200"/>
            </a:pPr>
            <a:r>
              <a:t>Enjoy!</a:t>
            </a:r>
          </a:p>
          <a:p>
            <a:pPr defTabSz="457200">
              <a:spcBef>
                <a:spcPts val="300"/>
              </a:spcBef>
              <a:defRPr sz="1200"/>
            </a:pPr>
          </a:p>
          <a:p>
            <a:pPr defTabSz="457200">
              <a:spcBef>
                <a:spcPts val="300"/>
              </a:spcBef>
              <a:defRPr sz="1200"/>
            </a:pPr>
            <a:r>
              <a:t>Chef's Tips: Mashed avocado makes a great stand-in for guacamole if you don't have time to make it or can't find it prepared.</a:t>
            </a:r>
          </a:p>
          <a:p>
            <a:pPr defTabSz="457200">
              <a:spcBef>
                <a:spcPts val="300"/>
              </a:spcBef>
              <a:defRPr sz="1200"/>
            </a:pPr>
          </a:p>
          <a:p>
            <a:pPr marL="457200" indent="-457200" defTabSz="457200">
              <a:tabLst>
                <a:tab pos="139700" algn="l"/>
                <a:tab pos="457200" algn="l"/>
              </a:tabLst>
              <a:defRPr sz="1200"/>
            </a:pPr>
            <a:r>
              <a:t>Serves 1. Each 2 cup serving: 168 calories, 6 g fat, 2 g saturated fat, 9 mg cholesterol, </a:t>
            </a:r>
            <a:br/>
            <a:r>
              <a:t>0 mg trans fat, 90 mg sodium, 21 g carbohydrates, 7 g fiber, 6 g sugar, 9 g protein. </a:t>
            </a:r>
          </a:p>
        </p:txBody>
      </p:sp>
      <p:pic>
        <p:nvPicPr>
          <p:cNvPr id="139" name="black bean taco salad.jpeg" descr="black bean taco salad.jpeg"/>
          <p:cNvPicPr>
            <a:picLocks noChangeAspect="1"/>
          </p:cNvPicPr>
          <p:nvPr/>
        </p:nvPicPr>
        <p:blipFill>
          <a:blip r:embed="rId2">
            <a:extLst/>
          </a:blip>
          <a:srcRect l="18662" t="18662" r="18662" b="18662"/>
          <a:stretch>
            <a:fillRect/>
          </a:stretch>
        </p:blipFill>
        <p:spPr>
          <a:xfrm>
            <a:off x="-31500" y="-865119"/>
            <a:ext cx="7581901" cy="4700779"/>
          </a:xfrm>
          <a:prstGeom prst="rect">
            <a:avLst/>
          </a:prstGeom>
          <a:ln w="12700">
            <a:miter lim="400000"/>
          </a:ln>
        </p:spPr>
      </p:pic>
      <p:sp>
        <p:nvSpPr>
          <p:cNvPr id="140" name="Here is a fun twist on a taco and a salad with the combination of both together!"/>
          <p:cNvSpPr txBox="1"/>
          <p:nvPr/>
        </p:nvSpPr>
        <p:spPr>
          <a:xfrm>
            <a:off x="720601" y="3886049"/>
            <a:ext cx="6190036"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i="1"/>
            </a:lvl1pPr>
          </a:lstStyle>
          <a:p>
            <a:pPr/>
            <a:r>
              <a:t>Here is a fun twist on a taco and a salad with the combination of both together!</a:t>
            </a:r>
          </a:p>
        </p:txBody>
      </p:sp>
      <p:sp>
        <p:nvSpPr>
          <p:cNvPr id="141" name="High Fiber Salad"/>
          <p:cNvSpPr txBox="1"/>
          <p:nvPr/>
        </p:nvSpPr>
        <p:spPr>
          <a:xfrm>
            <a:off x="6168437" y="3508476"/>
            <a:ext cx="1336998"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r>
              <a:t>High Fiber Salad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ummer Cobb Salad…"/>
          <p:cNvSpPr txBox="1"/>
          <p:nvPr/>
        </p:nvSpPr>
        <p:spPr>
          <a:xfrm>
            <a:off x="477876" y="4060672"/>
            <a:ext cx="6626148" cy="47702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300"/>
            </a:pPr>
            <a:r>
              <a:t>Summer Cobb Salad</a:t>
            </a:r>
          </a:p>
          <a:p>
            <a:pPr>
              <a:defRPr sz="1500"/>
            </a:pPr>
            <a:r>
              <a:t>Ingredients:</a:t>
            </a:r>
          </a:p>
          <a:p>
            <a:pPr/>
          </a:p>
          <a:p>
            <a:pPr marL="457200" indent="-317500" defTabSz="457200">
              <a:buSzPct val="100000"/>
              <a:buFont typeface="Arial"/>
              <a:buChar char="•"/>
              <a:defRPr sz="1200"/>
            </a:pPr>
            <a:r>
              <a:t>4 cups bibb lettuce, cut, rinsed, spun dry</a:t>
            </a:r>
          </a:p>
          <a:p>
            <a:pPr marL="457200" indent="-317500" defTabSz="457200">
              <a:buSzPct val="100000"/>
              <a:buFont typeface="Arial"/>
              <a:buChar char="•"/>
              <a:defRPr sz="1200"/>
            </a:pPr>
            <a:r>
              <a:t>2 cups cherry tomatoes, remove stem and cut in half</a:t>
            </a:r>
          </a:p>
          <a:p>
            <a:pPr marL="457200" indent="-317500" defTabSz="457200">
              <a:buSzPct val="100000"/>
              <a:buFont typeface="Arial"/>
              <a:buChar char="•"/>
              <a:defRPr sz="1200"/>
            </a:pPr>
            <a:r>
              <a:t>1 tablespoon blue cheese crumbles</a:t>
            </a:r>
          </a:p>
          <a:p>
            <a:pPr marL="457200" indent="-317500" defTabSz="457200">
              <a:buSzPct val="100000"/>
              <a:buFont typeface="Arial"/>
              <a:buChar char="•"/>
              <a:defRPr sz="1200"/>
            </a:pPr>
            <a:r>
              <a:t>1 avocado, peeled, cored, and cut into slices</a:t>
            </a:r>
          </a:p>
          <a:p>
            <a:pPr marL="457200" indent="-317500" defTabSz="457200">
              <a:buSzPct val="100000"/>
              <a:buFont typeface="Arial"/>
              <a:buChar char="•"/>
              <a:defRPr sz="1200"/>
            </a:pPr>
            <a:r>
              <a:t>4 eggs, hardboiled, peeled, cut in half</a:t>
            </a:r>
          </a:p>
          <a:p>
            <a:pPr marL="457200" indent="-317500" defTabSz="457200">
              <a:buSzPct val="100000"/>
              <a:buFont typeface="Arial"/>
              <a:buChar char="•"/>
              <a:defRPr sz="1200"/>
            </a:pPr>
            <a:r>
              <a:t>1/2 red onion, sliced thin</a:t>
            </a:r>
          </a:p>
          <a:p>
            <a:pPr marL="457200" indent="-317500" defTabSz="457200">
              <a:buSzPct val="100000"/>
              <a:buFont typeface="Arial"/>
              <a:buChar char="•"/>
              <a:defRPr sz="1200"/>
            </a:pPr>
            <a:r>
              <a:t>1 red pepper, cut into strips</a:t>
            </a:r>
          </a:p>
          <a:p>
            <a:pPr defTabSz="457200">
              <a:defRPr sz="1200"/>
            </a:pPr>
          </a:p>
          <a:p>
            <a:pPr marL="457200" indent="-317500" defTabSz="457200">
              <a:buSzPct val="100000"/>
              <a:buFont typeface="Arial"/>
              <a:buChar char="•"/>
              <a:defRPr sz="1200"/>
            </a:pPr>
          </a:p>
          <a:p>
            <a:pPr>
              <a:defRPr sz="1500"/>
            </a:pPr>
            <a:r>
              <a:t>Directions:</a:t>
            </a:r>
          </a:p>
          <a:p>
            <a:pPr defTabSz="457200">
              <a:defRPr sz="1600"/>
            </a:pPr>
          </a:p>
          <a:p>
            <a:pPr marL="457200" indent="-317500" defTabSz="457200">
              <a:buSzPct val="100000"/>
              <a:buFont typeface="Arial"/>
              <a:buAutoNum type="arabicPeriod" startAt="1"/>
              <a:defRPr sz="1200"/>
            </a:pPr>
            <a:r>
              <a:t>Prepare all the ingredients. Chill until ready to assemble.</a:t>
            </a:r>
          </a:p>
          <a:p>
            <a:pPr marL="457200" indent="-317500" defTabSz="457200">
              <a:buSzPct val="100000"/>
              <a:buFont typeface="Arial"/>
              <a:buAutoNum type="arabicPeriod" startAt="1"/>
              <a:defRPr sz="1200"/>
            </a:pPr>
            <a:r>
              <a:t>To assemble, toss the lettuce in vinaigrette. Place on a plate. Top with all the ingredients. Serve immediately.</a:t>
            </a:r>
          </a:p>
          <a:p>
            <a:pPr marL="457200" indent="-317500" defTabSz="457200">
              <a:buSzPct val="100000"/>
              <a:buFont typeface="Arial"/>
              <a:buAutoNum type="arabicPeriod" startAt="1"/>
              <a:defRPr sz="1200"/>
            </a:pPr>
            <a:r>
              <a:t>Chef's Tips: We opted to omit the bacon bits and use more avocado than the traditional Cobb salad. The lettuce here is cranberry bibb lettuce but any bibb or green lettuce will do.</a:t>
            </a:r>
          </a:p>
          <a:p>
            <a:pPr defTabSz="457200">
              <a:defRPr sz="1200"/>
            </a:pPr>
          </a:p>
          <a:p>
            <a:pPr marL="457200" indent="-457200" defTabSz="457200">
              <a:tabLst>
                <a:tab pos="139700" algn="l"/>
                <a:tab pos="457200" algn="l"/>
              </a:tabLst>
              <a:defRPr sz="1600"/>
            </a:pPr>
          </a:p>
          <a:p>
            <a:pPr marL="457200" indent="-457200" defTabSz="457200">
              <a:tabLst>
                <a:tab pos="139700" algn="l"/>
                <a:tab pos="457200" algn="l"/>
              </a:tabLst>
              <a:defRPr sz="1200"/>
            </a:pPr>
            <a:r>
              <a:t>Serves 4. Each 2 cup serving: 185 calories, 12 g fat, 2 g saturated fat, 165 mg cholesterol., </a:t>
            </a:r>
            <a:br/>
            <a:r>
              <a:t>0 g trans fat, 98 mg sodium, 11 g carbohydrate, 5 g fiber, 9 g protein.</a:t>
            </a:r>
          </a:p>
        </p:txBody>
      </p:sp>
      <p:pic>
        <p:nvPicPr>
          <p:cNvPr id="144" name="summer cobb salad.jpeg" descr="summer cobb salad.jpeg"/>
          <p:cNvPicPr>
            <a:picLocks noChangeAspect="1"/>
          </p:cNvPicPr>
          <p:nvPr/>
        </p:nvPicPr>
        <p:blipFill>
          <a:blip r:embed="rId2">
            <a:extLst/>
          </a:blip>
          <a:srcRect l="8699" t="0" r="8699" b="0"/>
          <a:stretch>
            <a:fillRect/>
          </a:stretch>
        </p:blipFill>
        <p:spPr>
          <a:xfrm>
            <a:off x="-14090" y="-1721752"/>
            <a:ext cx="7610152" cy="5712124"/>
          </a:xfrm>
          <a:prstGeom prst="rect">
            <a:avLst/>
          </a:prstGeom>
          <a:ln w="12700">
            <a:miter lim="400000"/>
          </a:ln>
        </p:spPr>
      </p:pic>
      <p:sp>
        <p:nvSpPr>
          <p:cNvPr id="145" name="High Fiber Salad"/>
          <p:cNvSpPr txBox="1"/>
          <p:nvPr/>
        </p:nvSpPr>
        <p:spPr>
          <a:xfrm>
            <a:off x="6168437" y="3508476"/>
            <a:ext cx="1336998"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r>
              <a:t>High Fiber Salad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he research is one of the biggest and longest follow-up studies to monitor physical activity and fat mass. It utilized the University of Bristol's Children of the 90s data (also known as the Avon Longitudinal Study of Parents and Children. Over 6,050 ch"/>
          <p:cNvSpPr txBox="1"/>
          <p:nvPr/>
        </p:nvSpPr>
        <p:spPr>
          <a:xfrm>
            <a:off x="577141" y="5319751"/>
            <a:ext cx="6427617" cy="47956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188"/>
            </a:pPr>
            <a:r>
              <a:t>The research is one of the biggest and longest follow-up studies to monitor physical activity and fat mass. It utilized the University of Bristol's Children of the 90s data (also known as the Avon Longitudinal Study of Parents and Children. Over 6,050 children (53% girls) aged 11 years that were monitored until they turned 24. </a:t>
            </a:r>
          </a:p>
          <a:p>
            <a:pPr defTabSz="457200">
              <a:spcBef>
                <a:spcPts val="1200"/>
              </a:spcBef>
              <a:defRPr sz="1188"/>
            </a:pPr>
            <a:r>
              <a:t>Recent studies suggest that over 80% of teenagers globally don’t meet the World Health Organizations’ (WHO) advised average of one hour per day of moderate to vigorous physical activity. </a:t>
            </a:r>
          </a:p>
          <a:p>
            <a:pPr defTabSz="457200">
              <a:spcBef>
                <a:spcPts val="1200"/>
              </a:spcBef>
              <a:defRPr sz="1188"/>
            </a:pPr>
            <a:r>
              <a:t>It’s predicted that being sedentary will have caused 500 million new cases of diabetes, heart disease, obesity or other noncommunicable chronic disease by 2030 which annually costs 21 million.</a:t>
            </a:r>
          </a:p>
          <a:p>
            <a:pPr defTabSz="457200">
              <a:spcBef>
                <a:spcPts val="1200"/>
              </a:spcBef>
              <a:defRPr sz="1188"/>
            </a:pPr>
            <a:r>
              <a:t>This scary statistic regarding sedentary lifestyle requires urgent research on the most effective prevention.</a:t>
            </a:r>
          </a:p>
          <a:p>
            <a:pPr defTabSz="457200">
              <a:spcBef>
                <a:spcPts val="1200"/>
              </a:spcBef>
              <a:defRPr sz="1188"/>
            </a:pPr>
            <a:r>
              <a:t>However, results of this recent study find that moderate-to-vigorous exercise is up to ten times </a:t>
            </a:r>
            <a:r>
              <a:rPr i="1"/>
              <a:t>less </a:t>
            </a:r>
            <a:r>
              <a:t>effective than light physical activity in reducing overall fat mass gain. </a:t>
            </a:r>
          </a:p>
          <a:p>
            <a:pPr defTabSz="457200">
              <a:spcBef>
                <a:spcPts val="1200"/>
              </a:spcBef>
              <a:defRPr sz="1188"/>
            </a:pPr>
            <a:r>
              <a:t>Moderate-to-vigorous physical activity was fairly stable at 50 minutes per day from childhood to young adulthood </a:t>
            </a:r>
            <a:r>
              <a:rPr b="1"/>
              <a:t>while light exercise decreased from six hours per day to three hours daily. </a:t>
            </a:r>
            <a:endParaRPr b="1"/>
          </a:p>
          <a:p>
            <a:pPr defTabSz="457200">
              <a:spcBef>
                <a:spcPts val="1200"/>
              </a:spcBef>
              <a:defRPr sz="1188"/>
            </a:pPr>
            <a:r>
              <a:rPr b="1"/>
              <a:t>For each minute spent being sedentary, a 1.3 gram increase in total body fat mass was observed</a:t>
            </a:r>
            <a:r>
              <a:t>. Male and female children both picked up an average of 10 kg of fat mass through growth from childhood to early adulthood.</a:t>
            </a:r>
          </a:p>
        </p:txBody>
      </p:sp>
      <p:sp>
        <p:nvSpPr>
          <p:cNvPr id="148" name="Written By Lisa Andrews, MEd, RD, LD"/>
          <p:cNvSpPr txBox="1"/>
          <p:nvPr/>
        </p:nvSpPr>
        <p:spPr>
          <a:xfrm>
            <a:off x="613513" y="10178441"/>
            <a:ext cx="2424640" cy="1478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defTabSz="457200">
              <a:defRPr sz="1100"/>
            </a:pPr>
            <a:r>
              <a:t>Written By </a:t>
            </a:r>
            <a:r>
              <a:rPr u="sng">
                <a:solidFill>
                  <a:schemeClr val="accent5"/>
                </a:solidFill>
                <a:uFill>
                  <a:solidFill>
                    <a:schemeClr val="accent5"/>
                  </a:solidFill>
                </a:uFill>
                <a:hlinkClick r:id="rId2" invalidUrl="" action="" tgtFrame="" tooltip="" history="1" highlightClick="0" endSnd="0"/>
              </a:rPr>
              <a:t>Lisa Andrews, MEd, RD, LD</a:t>
            </a:r>
          </a:p>
        </p:txBody>
      </p:sp>
      <p:sp>
        <p:nvSpPr>
          <p:cNvPr id="149" name="Reversing Childhood Obesity Through Light Exercise"/>
          <p:cNvSpPr txBox="1"/>
          <p:nvPr/>
        </p:nvSpPr>
        <p:spPr>
          <a:xfrm>
            <a:off x="577141" y="865467"/>
            <a:ext cx="6427618" cy="10764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3800"/>
            </a:lvl1pPr>
          </a:lstStyle>
          <a:p>
            <a:pPr/>
            <a:r>
              <a:t>Reversing Childhood Obesity Through Light Exercise</a:t>
            </a:r>
          </a:p>
        </p:txBody>
      </p:sp>
      <p:sp>
        <p:nvSpPr>
          <p:cNvPr id="150" name="Being a couch potato in your younger years is directly related to childhood obesity, but a new study shows that light exercise may totally undo this chronic disease.…"/>
          <p:cNvSpPr txBox="1"/>
          <p:nvPr/>
        </p:nvSpPr>
        <p:spPr>
          <a:xfrm>
            <a:off x="531249" y="2164938"/>
            <a:ext cx="3572065" cy="29393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688"/>
            </a:pPr>
            <a:r>
              <a:t>Being a couch potato in your younger years is directly related to childhood obesity, but a new study shows that light exercise may totally undo this chronic disease.</a:t>
            </a:r>
          </a:p>
          <a:p>
            <a:pPr defTabSz="457200">
              <a:spcBef>
                <a:spcPts val="1200"/>
              </a:spcBef>
              <a:defRPr sz="1688"/>
            </a:pPr>
            <a:r>
              <a:t>The study was completed as a collaboration between University of Exeter, University of Eastern Finland, University of Bristol, and University of Colorado and recently published in </a:t>
            </a:r>
            <a:r>
              <a:rPr i="1"/>
              <a:t>Nature Communications</a:t>
            </a:r>
            <a:r>
              <a:t>.</a:t>
            </a:r>
          </a:p>
        </p:txBody>
      </p:sp>
      <p:pic>
        <p:nvPicPr>
          <p:cNvPr id="151" name="Screenshot 2024-04-14 at 1.26.24 PM.png" descr="Screenshot 2024-04-14 at 1.26.24 PM.png"/>
          <p:cNvPicPr>
            <a:picLocks noChangeAspect="1"/>
          </p:cNvPicPr>
          <p:nvPr/>
        </p:nvPicPr>
        <p:blipFill>
          <a:blip r:embed="rId3">
            <a:extLst/>
          </a:blip>
          <a:stretch>
            <a:fillRect/>
          </a:stretch>
        </p:blipFill>
        <p:spPr>
          <a:xfrm>
            <a:off x="4194838" y="2214879"/>
            <a:ext cx="2710434" cy="283950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Light physical activity refers to any movement that expends energy but doesn't significantly raise your heart rate or cause you to break a sweat. Examples of light physical activity include:…"/>
          <p:cNvSpPr txBox="1"/>
          <p:nvPr/>
        </p:nvSpPr>
        <p:spPr>
          <a:xfrm>
            <a:off x="550172" y="1508799"/>
            <a:ext cx="6271173" cy="56084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188"/>
            </a:pPr>
            <a:r>
              <a:t>Light physical activity refers to any movement that expends energy but doesn't significantly raise your heart rate or cause you to break a sweat. Examples of light physical activity include:</a:t>
            </a:r>
          </a:p>
          <a:p>
            <a:pPr marL="320039" indent="-91439" defTabSz="457200">
              <a:spcBef>
                <a:spcPts val="1200"/>
              </a:spcBef>
              <a:buSzPct val="100000"/>
              <a:buChar char="•"/>
              <a:defRPr sz="1188"/>
            </a:pPr>
            <a:r>
              <a:t>Household Chores: Activities like sweeping, dusting, vacuuming, washing dishes, and light gardening can all contribute to light physical activity.</a:t>
            </a:r>
          </a:p>
          <a:p>
            <a:pPr marL="320039" indent="-91439" defTabSz="457200">
              <a:spcBef>
                <a:spcPts val="1200"/>
              </a:spcBef>
              <a:buSzPct val="100000"/>
              <a:buChar char="•"/>
              <a:defRPr sz="1188"/>
            </a:pPr>
            <a:r>
              <a:t>Active Transport: Choosing active modes of transportation such as cycling, walking, or using stairs instead of elevators or escalators.</a:t>
            </a:r>
          </a:p>
          <a:p>
            <a:pPr marL="320039" indent="-91439" defTabSz="457200">
              <a:spcBef>
                <a:spcPts val="1200"/>
              </a:spcBef>
              <a:buSzPct val="100000"/>
              <a:buChar char="•"/>
              <a:defRPr sz="1188"/>
            </a:pPr>
            <a:r>
              <a:t>Yard Work: Light gardening tasks like watering plants, weeding, or planting flowers can provide gentle exercise.</a:t>
            </a:r>
          </a:p>
          <a:p>
            <a:pPr marL="320039" indent="-91439" defTabSz="457200">
              <a:spcBef>
                <a:spcPts val="1200"/>
              </a:spcBef>
              <a:buSzPct val="100000"/>
              <a:buChar char="•"/>
              <a:defRPr sz="1188"/>
            </a:pPr>
            <a:r>
              <a:t>Stretching: Gentle stretching exercises or yoga can help improve flexibility, reduce stiffness, and promote relaxation.</a:t>
            </a:r>
          </a:p>
          <a:p>
            <a:pPr marL="320039" indent="-91439" defTabSz="457200">
              <a:spcBef>
                <a:spcPts val="1200"/>
              </a:spcBef>
              <a:buSzPct val="100000"/>
              <a:buChar char="•"/>
              <a:defRPr sz="1188"/>
            </a:pPr>
            <a:r>
              <a:t>Standing: Spending time standing instead of sitting can also be considered light physical activity. For example, standing while talking on the phone or while waiting in line.</a:t>
            </a:r>
          </a:p>
          <a:p>
            <a:pPr marL="320039" indent="-91439" defTabSz="457200">
              <a:spcBef>
                <a:spcPts val="1200"/>
              </a:spcBef>
              <a:buSzPct val="100000"/>
              <a:buChar char="•"/>
              <a:defRPr sz="1188"/>
            </a:pPr>
            <a:r>
              <a:t>Playing with Children or Pets: Engaging in light play activities with children or pets, such as playing fetch, tag, or tossing a ball around.</a:t>
            </a:r>
          </a:p>
          <a:p>
            <a:pPr marL="320039" indent="-91439" defTabSz="457200">
              <a:spcBef>
                <a:spcPts val="1200"/>
              </a:spcBef>
              <a:buSzPct val="100000"/>
              <a:buChar char="•"/>
              <a:defRPr sz="1188"/>
            </a:pPr>
            <a:r>
              <a:t>Casual Sports: Participating in low-intensity recreational activities like mini-golf, leisurely cycling, or casual swimming.</a:t>
            </a:r>
          </a:p>
          <a:p>
            <a:pPr defTabSz="457200">
              <a:spcBef>
                <a:spcPts val="1200"/>
              </a:spcBef>
              <a:defRPr b="1" sz="1188"/>
            </a:pPr>
            <a:r>
              <a:t>Here are some tips to increase physical activity in children throughout their lifespan:</a:t>
            </a:r>
            <a:endParaRPr b="0"/>
          </a:p>
          <a:p>
            <a:pPr marL="320039" indent="-91439" defTabSz="457200">
              <a:spcBef>
                <a:spcPts val="1200"/>
              </a:spcBef>
              <a:buSzPct val="100000"/>
              <a:buChar char="•"/>
              <a:defRPr sz="1188"/>
            </a:pPr>
            <a:r>
              <a:t>Be a role model. Limit your screen time and participate in walking, jogging, or other light activity. Limit your children’s screen time. Using a screen or watching TV often are sedentary behaviors.</a:t>
            </a:r>
          </a:p>
          <a:p>
            <a:pPr marL="320039" indent="-91439" defTabSz="457200">
              <a:spcBef>
                <a:spcPts val="1200"/>
              </a:spcBef>
              <a:buSzPct val="100000"/>
              <a:buChar char="•"/>
              <a:defRPr sz="1188"/>
            </a:pPr>
            <a:r>
              <a:t>Schedule play time with family. Kick a ball in your yard or go for a family hike. Take a tumbling class with your toddler. Go for a family bike ride when the weather is nice.</a:t>
            </a:r>
          </a:p>
        </p:txBody>
      </p:sp>
      <p:sp>
        <p:nvSpPr>
          <p:cNvPr id="154" name="Written By Lisa Andrews, MEd, RD, LD"/>
          <p:cNvSpPr txBox="1"/>
          <p:nvPr/>
        </p:nvSpPr>
        <p:spPr>
          <a:xfrm>
            <a:off x="721391" y="9922231"/>
            <a:ext cx="2424640" cy="1478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defTabSz="457200">
              <a:defRPr sz="1100"/>
            </a:pPr>
            <a:r>
              <a:t>Written By </a:t>
            </a:r>
            <a:r>
              <a:rPr u="sng">
                <a:solidFill>
                  <a:schemeClr val="accent5"/>
                </a:solidFill>
                <a:uFill>
                  <a:solidFill>
                    <a:schemeClr val="accent5"/>
                  </a:solidFill>
                </a:uFill>
                <a:hlinkClick r:id="rId2" invalidUrl="" action="" tgtFrame="" tooltip="" history="1" highlightClick="0" endSnd="0"/>
              </a:rPr>
              <a:t>Lisa Andrews, MEd, RD, LD</a:t>
            </a:r>
          </a:p>
        </p:txBody>
      </p:sp>
      <p:sp>
        <p:nvSpPr>
          <p:cNvPr id="155" name="Light Physical Activity 101"/>
          <p:cNvSpPr txBox="1"/>
          <p:nvPr/>
        </p:nvSpPr>
        <p:spPr>
          <a:xfrm>
            <a:off x="577141" y="865467"/>
            <a:ext cx="6427618"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800"/>
            </a:lvl1pPr>
          </a:lstStyle>
          <a:p>
            <a:pPr/>
            <a:r>
              <a:t>Light Physical Activity 101</a:t>
            </a:r>
          </a:p>
        </p:txBody>
      </p:sp>
      <p:pic>
        <p:nvPicPr>
          <p:cNvPr id="156" name="judyd_many_feet_running_c3db0355-bcd9-4c00-bba5-3b5a563d7511.png" descr="judyd_many_feet_running_c3db0355-bcd9-4c00-bba5-3b5a563d7511.png"/>
          <p:cNvPicPr>
            <a:picLocks noChangeAspect="1"/>
          </p:cNvPicPr>
          <p:nvPr/>
        </p:nvPicPr>
        <p:blipFill>
          <a:blip r:embed="rId3">
            <a:extLst/>
          </a:blip>
          <a:stretch>
            <a:fillRect/>
          </a:stretch>
        </p:blipFill>
        <p:spPr>
          <a:xfrm>
            <a:off x="4440526" y="7413236"/>
            <a:ext cx="2370691" cy="2370691"/>
          </a:xfrm>
          <a:prstGeom prst="rect">
            <a:avLst/>
          </a:prstGeom>
          <a:ln w="12700">
            <a:miter lim="400000"/>
          </a:ln>
        </p:spPr>
      </p:pic>
      <p:sp>
        <p:nvSpPr>
          <p:cNvPr id="157" name="Text"/>
          <p:cNvSpPr txBox="1"/>
          <p:nvPr/>
        </p:nvSpPr>
        <p:spPr>
          <a:xfrm>
            <a:off x="3619821" y="5248008"/>
            <a:ext cx="338783" cy="197384"/>
          </a:xfrm>
          <a:prstGeom prst="rect">
            <a:avLst/>
          </a:prstGeom>
          <a:ln w="12700">
            <a:miter lim="400000"/>
          </a:ln>
        </p:spPr>
        <p:txBody>
          <a:bodyPr wrap="none" lIns="0" tIns="0" rIns="0" bIns="0">
            <a:spAutoFit/>
          </a:bodyPr>
          <a:lstStyle/>
          <a:p>
            <a:pPr/>
          </a:p>
        </p:txBody>
      </p:sp>
      <p:sp>
        <p:nvSpPr>
          <p:cNvPr id="158" name="Find a family-friendly gym or recreation center in your neighborhood.…"/>
          <p:cNvSpPr txBox="1"/>
          <p:nvPr/>
        </p:nvSpPr>
        <p:spPr>
          <a:xfrm>
            <a:off x="577906" y="7242150"/>
            <a:ext cx="3626309" cy="27128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20039" indent="-91439" defTabSz="457200">
              <a:spcBef>
                <a:spcPts val="1200"/>
              </a:spcBef>
              <a:buSzPct val="100000"/>
              <a:buChar char="•"/>
              <a:defRPr sz="1188"/>
            </a:pPr>
            <a:r>
              <a:t>Find a family-friendly gym or recreation center in your neighborhood.</a:t>
            </a:r>
          </a:p>
          <a:p>
            <a:pPr marL="320039" indent="-91439" defTabSz="457200">
              <a:spcBef>
                <a:spcPts val="1200"/>
              </a:spcBef>
              <a:buSzPct val="100000"/>
              <a:buChar char="•"/>
              <a:defRPr sz="1188"/>
            </a:pPr>
            <a:r>
              <a:t>Encourage children to join a sports team or league so they have regular physical activity built in.</a:t>
            </a:r>
          </a:p>
          <a:p>
            <a:pPr marL="320039" indent="-91439" defTabSz="457200">
              <a:spcBef>
                <a:spcPts val="1200"/>
              </a:spcBef>
              <a:buSzPct val="100000"/>
              <a:buChar char="•"/>
              <a:defRPr sz="1188"/>
            </a:pPr>
            <a:r>
              <a:t>Join a neighborhood pool in the summer.</a:t>
            </a:r>
          </a:p>
          <a:p>
            <a:pPr marL="320039" indent="-91439" defTabSz="457200">
              <a:spcBef>
                <a:spcPts val="1200"/>
              </a:spcBef>
              <a:buSzPct val="100000"/>
              <a:buChar char="•"/>
              <a:defRPr sz="1188"/>
            </a:pPr>
            <a:r>
              <a:t>Use a DVD or YouTube video for indoor exercise in colder months</a:t>
            </a:r>
          </a:p>
          <a:p>
            <a:pPr marL="320039" indent="-91439" defTabSz="457200">
              <a:spcBef>
                <a:spcPts val="1200"/>
              </a:spcBef>
              <a:buSzPct val="100000"/>
              <a:buChar char="•"/>
              <a:defRPr sz="1188"/>
            </a:pPr>
            <a:r>
              <a:t>Praise children for being active, but don’t reward them with food.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Adapting MyPlate guidelines for summer helps you make the most of seasonal produce and maintain a balanced diet. Here's how you can enjoy MyPlate recommendations for the summer months:…"/>
          <p:cNvSpPr txBox="1"/>
          <p:nvPr/>
        </p:nvSpPr>
        <p:spPr>
          <a:xfrm>
            <a:off x="577141" y="2429042"/>
            <a:ext cx="6427617" cy="7843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700"/>
            </a:pPr>
            <a:r>
              <a:t>Adapting MyPlate guidelines for summer helps you make the most of seasonal produce and maintain a balanced diet. Here's how you can enjoy MyPlate recommendations for the summer months:</a:t>
            </a:r>
          </a:p>
          <a:p>
            <a:pPr defTabSz="457200">
              <a:spcBef>
                <a:spcPts val="1200"/>
              </a:spcBef>
              <a:defRPr sz="1300"/>
            </a:pPr>
            <a:r>
              <a:rPr b="1"/>
              <a:t>Fruits and Vegetables</a:t>
            </a:r>
            <a:r>
              <a:t>: </a:t>
            </a:r>
            <a:r>
              <a:rPr b="1"/>
              <a:t>Take advantage of the abundance of fresh fruits and vegetables available during the summer.</a:t>
            </a:r>
            <a:r>
              <a:t> Aim to fill half of your plate with a variety of colorful fruits and vegetables. Choose options like berries, melons, tomatoes, cucumbers, peppers, corn, zucchini, and leafy greens. Enjoy them raw in salads, as snacks, or grilled for added flavor. By visiting a farmer’s market you can be more aware of fresh, local seasonal produce while getting great prices and meeting the people who grow your food. </a:t>
            </a:r>
          </a:p>
          <a:p>
            <a:pPr defTabSz="457200">
              <a:spcBef>
                <a:spcPts val="1200"/>
              </a:spcBef>
              <a:defRPr sz="1300"/>
            </a:pPr>
            <a:r>
              <a:rPr b="1"/>
              <a:t>Grains</a:t>
            </a:r>
            <a:r>
              <a:t>: Incorporate whole grains into your meals for sustained energy. Choose whole grain options like whole wheat bread, brown rice, quinoa, barley, or whole grain pasta. These grains provide fiber, vitamins, and minerals to support overall health. Try incorporating whole grains into chilled salads, side dishes, or as a base for grain bowls.</a:t>
            </a:r>
          </a:p>
          <a:p>
            <a:pPr defTabSz="457200">
              <a:spcBef>
                <a:spcPts val="1200"/>
              </a:spcBef>
              <a:defRPr sz="1300"/>
            </a:pPr>
            <a:r>
              <a:rPr b="1"/>
              <a:t>Protein</a:t>
            </a:r>
            <a:r>
              <a:t>: Include lean protein sources in your meals to support muscle health and satiety. Opt for grilled chicken, fish, tofu, tempeh, beans, lentils, or legumes. </a:t>
            </a:r>
            <a:r>
              <a:rPr b="1"/>
              <a:t>Grilling is a popular cooking method during the summer </a:t>
            </a:r>
            <a:r>
              <a:t>and can add delicious flavor to your protein choices. Consider making kabobs with vegetables and lean meats for a balanced meal.</a:t>
            </a:r>
          </a:p>
          <a:p>
            <a:pPr defTabSz="457200">
              <a:spcBef>
                <a:spcPts val="1200"/>
              </a:spcBef>
              <a:defRPr sz="1300"/>
            </a:pPr>
            <a:r>
              <a:rPr b="1"/>
              <a:t>Dairy</a:t>
            </a:r>
            <a:r>
              <a:t> or Dairy Alternatives: Choose low-fat or fat-free dairy options or dairy alternatives fortified with calcium and vitamin D. Enjoy yogurt parfaits with fresh fruits, smoothies with Greek yogurt, or calcium-fortified plant-based milk in your cereal or as a beverage.</a:t>
            </a:r>
          </a:p>
          <a:p>
            <a:pPr defTabSz="457200">
              <a:spcBef>
                <a:spcPts val="1200"/>
              </a:spcBef>
              <a:defRPr sz="1300"/>
            </a:pPr>
            <a:r>
              <a:t>Healthy </a:t>
            </a:r>
            <a:r>
              <a:rPr b="1"/>
              <a:t>Fats</a:t>
            </a:r>
            <a:r>
              <a:t>: Incorporate healthy fats into your diet for heart health and satiety. Add avocado slices to salads or sandwiches, drizzle olive oil over grilled vegetables, or include nuts and seeds in your snacks or meals. Remember to practice portion control, as fats are calorie-dense.</a:t>
            </a:r>
          </a:p>
          <a:p>
            <a:pPr defTabSz="457200">
              <a:spcBef>
                <a:spcPts val="1200"/>
              </a:spcBef>
              <a:defRPr sz="1300"/>
            </a:pPr>
            <a:r>
              <a:rPr b="1"/>
              <a:t>Hydration</a:t>
            </a:r>
            <a:r>
              <a:t>: Stay hydrated by drinking plenty of </a:t>
            </a:r>
            <a:r>
              <a:rPr b="1"/>
              <a:t>water</a:t>
            </a:r>
            <a:r>
              <a:t>, especially in hot weather. Choose milk or water as your primary beverage. Limit sugary drinks and alcohol, as they can contribute to dehydration and excess calorie intake.</a:t>
            </a:r>
          </a:p>
          <a:p>
            <a:pPr defTabSz="457200">
              <a:spcBef>
                <a:spcPts val="1200"/>
              </a:spcBef>
              <a:defRPr sz="1300"/>
            </a:pPr>
            <a:r>
              <a:rPr b="1"/>
              <a:t>Movement</a:t>
            </a:r>
            <a:r>
              <a:t>: It is also a time to enjoy physical activity like walking outside. </a:t>
            </a:r>
          </a:p>
          <a:p>
            <a:pPr defTabSz="457200">
              <a:spcBef>
                <a:spcPts val="1200"/>
              </a:spcBef>
              <a:defRPr sz="1300"/>
            </a:pPr>
            <a:r>
              <a:t>Enjoy a wide variety of foods from all food groups in moderation. Summer is a great time to experiment with new recipes and flavors using seasonal ingredients.</a:t>
            </a:r>
          </a:p>
        </p:txBody>
      </p:sp>
      <p:pic>
        <p:nvPicPr>
          <p:cNvPr id="161" name="judyd_farmers_market_in_spring_with_piles_of_produce_fd10016c-d921-4093-a0d0-67d8851d7676.png" descr="judyd_farmers_market_in_spring_with_piles_of_produce_fd10016c-d921-4093-a0d0-67d8851d7676.png"/>
          <p:cNvPicPr>
            <a:picLocks noChangeAspect="1"/>
          </p:cNvPicPr>
          <p:nvPr/>
        </p:nvPicPr>
        <p:blipFill>
          <a:blip r:embed="rId2">
            <a:extLst/>
          </a:blip>
          <a:srcRect l="0" t="56941" r="0" b="20826"/>
          <a:stretch>
            <a:fillRect/>
          </a:stretch>
        </p:blipFill>
        <p:spPr>
          <a:xfrm>
            <a:off x="-65683" y="-1793"/>
            <a:ext cx="7713375" cy="1714880"/>
          </a:xfrm>
          <a:prstGeom prst="rect">
            <a:avLst/>
          </a:prstGeom>
          <a:ln w="12700">
            <a:miter lim="400000"/>
          </a:ln>
        </p:spPr>
      </p:pic>
      <p:pic>
        <p:nvPicPr>
          <p:cNvPr id="162" name="Image" descr="Image"/>
          <p:cNvPicPr>
            <a:picLocks noChangeAspect="1"/>
          </p:cNvPicPr>
          <p:nvPr/>
        </p:nvPicPr>
        <p:blipFill>
          <a:blip r:embed="rId3">
            <a:extLst/>
          </a:blip>
          <a:stretch>
            <a:fillRect/>
          </a:stretch>
        </p:blipFill>
        <p:spPr>
          <a:xfrm>
            <a:off x="3090962" y="251630"/>
            <a:ext cx="2906137" cy="2064568"/>
          </a:xfrm>
          <a:prstGeom prst="rect">
            <a:avLst/>
          </a:prstGeom>
          <a:ln w="12700">
            <a:miter lim="400000"/>
          </a:ln>
        </p:spPr>
      </p:pic>
      <p:sp>
        <p:nvSpPr>
          <p:cNvPr id="163" name="MyPlate:  Get Ready  for Summer"/>
          <p:cNvSpPr txBox="1"/>
          <p:nvPr/>
        </p:nvSpPr>
        <p:spPr>
          <a:xfrm>
            <a:off x="353250" y="327241"/>
            <a:ext cx="3889010" cy="1056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2400">
                <a:solidFill>
                  <a:srgbClr val="FFFFFF"/>
                </a:solidFill>
              </a:defRPr>
            </a:pPr>
            <a:r>
              <a:t>MyPlate: </a:t>
            </a:r>
            <a:br/>
            <a:r>
              <a:t>Get Ready </a:t>
            </a:r>
            <a:br/>
            <a:r>
              <a:t>for Summer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Build Higher-Fiber Salads"/>
          <p:cNvSpPr txBox="1"/>
          <p:nvPr/>
        </p:nvSpPr>
        <p:spPr>
          <a:xfrm>
            <a:off x="680147" y="387392"/>
            <a:ext cx="3748138" cy="355154"/>
          </a:xfrm>
          <a:prstGeom prst="rect">
            <a:avLst/>
          </a:prstGeom>
          <a:gradFill>
            <a:gsLst>
              <a:gs pos="0">
                <a:srgbClr val="00F900"/>
              </a:gs>
              <a:gs pos="100000">
                <a:schemeClr val="accent5">
                  <a:satOff val="-51311"/>
                  <a:lumOff val="33627"/>
                </a:schemeClr>
              </a:gs>
            </a:gsLst>
            <a:lin ang="16200000"/>
          </a:gradFill>
          <a:ln>
            <a:solidFill>
              <a:srgbClr val="0094A3"/>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0" tIns="0" rIns="0" bIns="0">
            <a:spAutoFit/>
          </a:bodyPr>
          <a:lstStyle>
            <a:lvl1pPr>
              <a:defRPr b="1" sz="2400"/>
            </a:lvl1pPr>
          </a:lstStyle>
          <a:p>
            <a:pPr/>
            <a:r>
              <a:t>Build Higher-Fiber Salads</a:t>
            </a:r>
          </a:p>
        </p:txBody>
      </p:sp>
      <p:sp>
        <p:nvSpPr>
          <p:cNvPr id="166" name="Creating a high-fiber salad is easy and delicious! Here are some of the highest fiber salad ingredients you can include:…"/>
          <p:cNvSpPr txBox="1"/>
          <p:nvPr/>
        </p:nvSpPr>
        <p:spPr>
          <a:xfrm>
            <a:off x="707117" y="887593"/>
            <a:ext cx="5141825" cy="94184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200"/>
            </a:pPr>
            <a:r>
              <a:t>Creating a high-fiber salad is easy and delicious! Here are some of the highest fiber salad ingredients you can include:</a:t>
            </a:r>
          </a:p>
          <a:p>
            <a:pPr>
              <a:defRPr sz="1200"/>
            </a:pPr>
          </a:p>
          <a:p>
            <a:pPr>
              <a:defRPr sz="1200"/>
            </a:pPr>
            <a:r>
              <a:t>1. Leafy Greens: Start with a base of dark leafy greens like spinach, kale, arugula, or mixed salad greens. These are low in calories and high in fiber.</a:t>
            </a:r>
          </a:p>
          <a:p>
            <a:pPr>
              <a:defRPr sz="1200"/>
            </a:pPr>
          </a:p>
          <a:p>
            <a:pPr>
              <a:defRPr sz="1200"/>
            </a:pPr>
            <a:r>
              <a:t>2. Vegetables: Load up your salad with fiber-rich vegetables such as:</a:t>
            </a:r>
          </a:p>
          <a:p>
            <a:pPr>
              <a:defRPr sz="1200"/>
            </a:pPr>
            <a:r>
              <a:t>   - Bell peppers</a:t>
            </a:r>
          </a:p>
          <a:p>
            <a:pPr>
              <a:defRPr sz="1200"/>
            </a:pPr>
            <a:r>
              <a:t>   - Tomatoes</a:t>
            </a:r>
          </a:p>
          <a:p>
            <a:pPr>
              <a:defRPr sz="1200"/>
            </a:pPr>
            <a:r>
              <a:t>   - Carrots</a:t>
            </a:r>
          </a:p>
          <a:p>
            <a:pPr>
              <a:defRPr sz="1200"/>
            </a:pPr>
            <a:r>
              <a:t>   - Broccoli and cauliflower</a:t>
            </a:r>
          </a:p>
          <a:p>
            <a:pPr>
              <a:defRPr sz="1200"/>
            </a:pPr>
            <a:r>
              <a:t>   - Radishes</a:t>
            </a:r>
          </a:p>
          <a:p>
            <a:pPr>
              <a:defRPr sz="1200"/>
            </a:pPr>
            <a:r>
              <a:t>   - Zucchini</a:t>
            </a:r>
          </a:p>
          <a:p>
            <a:pPr>
              <a:defRPr sz="1200"/>
            </a:pPr>
            <a:r>
              <a:t>   - Cabbage</a:t>
            </a:r>
          </a:p>
          <a:p>
            <a:pPr>
              <a:defRPr sz="1200"/>
            </a:pPr>
          </a:p>
          <a:p>
            <a:pPr>
              <a:defRPr sz="1200"/>
            </a:pPr>
            <a:r>
              <a:t>3. Legumes and Beans: Add cooked beans or legumes for an </a:t>
            </a:r>
            <a:br/>
            <a:r>
              <a:t>extra boost of fiber and protein. Popular salad options include:</a:t>
            </a:r>
          </a:p>
          <a:p>
            <a:pPr>
              <a:defRPr sz="1200"/>
            </a:pPr>
            <a:r>
              <a:t>   - Chickpeas</a:t>
            </a:r>
          </a:p>
          <a:p>
            <a:pPr>
              <a:defRPr sz="1200"/>
            </a:pPr>
            <a:r>
              <a:t>   - Black beans</a:t>
            </a:r>
          </a:p>
          <a:p>
            <a:pPr>
              <a:defRPr sz="1200"/>
            </a:pPr>
            <a:r>
              <a:t>   - Kidney beans</a:t>
            </a:r>
          </a:p>
          <a:p>
            <a:pPr>
              <a:defRPr sz="1200"/>
            </a:pPr>
            <a:r>
              <a:t>   - Lentils</a:t>
            </a:r>
          </a:p>
          <a:p>
            <a:pPr>
              <a:defRPr sz="1200"/>
            </a:pPr>
            <a:r>
              <a:t>   - Edamame</a:t>
            </a:r>
          </a:p>
          <a:p>
            <a:pPr>
              <a:defRPr sz="1200"/>
            </a:pPr>
          </a:p>
          <a:p>
            <a:pPr>
              <a:defRPr sz="1200"/>
            </a:pPr>
            <a:r>
              <a:t>4. Whole Grains: Incorporate cooked whole grains into </a:t>
            </a:r>
            <a:br/>
            <a:r>
              <a:t>your salad for added texture and fiber. Options include:</a:t>
            </a:r>
          </a:p>
          <a:p>
            <a:pPr>
              <a:defRPr sz="1200"/>
            </a:pPr>
            <a:r>
              <a:t>   - Quinoa</a:t>
            </a:r>
          </a:p>
          <a:p>
            <a:pPr>
              <a:defRPr sz="1200"/>
            </a:pPr>
            <a:r>
              <a:t>   - Brown rice</a:t>
            </a:r>
          </a:p>
          <a:p>
            <a:pPr>
              <a:defRPr sz="1200"/>
            </a:pPr>
            <a:r>
              <a:t>   - Farro</a:t>
            </a:r>
          </a:p>
          <a:p>
            <a:pPr>
              <a:defRPr sz="1200"/>
            </a:pPr>
            <a:r>
              <a:t>   - Bulgur</a:t>
            </a:r>
          </a:p>
          <a:p>
            <a:pPr>
              <a:defRPr sz="1200"/>
            </a:pPr>
            <a:r>
              <a:t>   - Wheat berries</a:t>
            </a:r>
          </a:p>
          <a:p>
            <a:pPr>
              <a:defRPr sz="1200"/>
            </a:pPr>
          </a:p>
          <a:p>
            <a:pPr>
              <a:defRPr sz="1200"/>
            </a:pPr>
            <a:r>
              <a:t>5. Seeds and Nuts: Sprinkle seeds and nuts on top of </a:t>
            </a:r>
            <a:br/>
            <a:r>
              <a:t>your salad to add crunch, flavor, and additional fiber. Try:</a:t>
            </a:r>
          </a:p>
          <a:p>
            <a:pPr>
              <a:defRPr sz="1200"/>
            </a:pPr>
            <a:r>
              <a:t>   - Chia seeds</a:t>
            </a:r>
          </a:p>
          <a:p>
            <a:pPr>
              <a:defRPr sz="1200"/>
            </a:pPr>
            <a:r>
              <a:t>   - Flaxseeds</a:t>
            </a:r>
          </a:p>
          <a:p>
            <a:pPr>
              <a:defRPr sz="1200"/>
            </a:pPr>
            <a:r>
              <a:t>   - Sunflower seeds</a:t>
            </a:r>
          </a:p>
          <a:p>
            <a:pPr>
              <a:defRPr sz="1200"/>
            </a:pPr>
            <a:r>
              <a:t>   - Pumpkin seeds</a:t>
            </a:r>
          </a:p>
          <a:p>
            <a:pPr>
              <a:defRPr sz="1200"/>
            </a:pPr>
            <a:r>
              <a:t>   - Almonds</a:t>
            </a:r>
          </a:p>
          <a:p>
            <a:pPr>
              <a:defRPr sz="1200"/>
            </a:pPr>
            <a:r>
              <a:t>   - Walnuts</a:t>
            </a:r>
          </a:p>
          <a:p>
            <a:pPr>
              <a:defRPr sz="1200"/>
            </a:pPr>
            <a:r>
              <a:t>   - Pecans</a:t>
            </a:r>
          </a:p>
          <a:p>
            <a:pPr>
              <a:defRPr sz="1200"/>
            </a:pPr>
          </a:p>
          <a:p>
            <a:pPr>
              <a:defRPr sz="1200"/>
            </a:pPr>
            <a:r>
              <a:t>6. Fruits: While fruits are not typically associated with salads, adding some can bring a sweet and refreshing touch while contributing fiber. Consider:</a:t>
            </a:r>
          </a:p>
          <a:p>
            <a:pPr>
              <a:defRPr sz="1200"/>
            </a:pPr>
            <a:r>
              <a:t>   - Berries (strawberries, blueberries, raspberries)</a:t>
            </a:r>
          </a:p>
          <a:p>
            <a:pPr>
              <a:defRPr sz="1200"/>
            </a:pPr>
            <a:r>
              <a:t>   - Apple or pear slices</a:t>
            </a:r>
          </a:p>
          <a:p>
            <a:pPr>
              <a:defRPr sz="1200"/>
            </a:pPr>
            <a:r>
              <a:t>   - Dried fruits</a:t>
            </a:r>
          </a:p>
          <a:p>
            <a:pPr>
              <a:defRPr sz="1200"/>
            </a:pPr>
            <a:r>
              <a:t>   - Grapes</a:t>
            </a:r>
          </a:p>
          <a:p>
            <a:pPr>
              <a:defRPr sz="1200"/>
            </a:pPr>
            <a:r>
              <a:t>   - Orange segments</a:t>
            </a:r>
          </a:p>
          <a:p>
            <a:pPr>
              <a:defRPr sz="1200"/>
            </a:pPr>
            <a:r>
              <a:t>   - Avocado</a:t>
            </a:r>
          </a:p>
          <a:p>
            <a:pPr>
              <a:defRPr sz="1200"/>
            </a:pPr>
          </a:p>
          <a:p>
            <a:pPr>
              <a:defRPr sz="1200"/>
            </a:pPr>
            <a:r>
              <a:t>By combining many of these ingredients, you can create a variety of delicious and nutritious salad packed with fiber to support your digestive health and overall well-being.</a:t>
            </a:r>
          </a:p>
        </p:txBody>
      </p:sp>
      <p:pic>
        <p:nvPicPr>
          <p:cNvPr id="167" name="judyd_MyPlate_9d5bbac0-e6d8-43fa-9f24-033607857085.png" descr="judyd_MyPlate_9d5bbac0-e6d8-43fa-9f24-033607857085.png"/>
          <p:cNvPicPr>
            <a:picLocks noChangeAspect="1"/>
          </p:cNvPicPr>
          <p:nvPr/>
        </p:nvPicPr>
        <p:blipFill>
          <a:blip r:embed="rId2">
            <a:alphaModFix amt="94481"/>
            <a:extLst/>
          </a:blip>
          <a:srcRect l="6216" t="6338" r="5945" b="6590"/>
          <a:stretch>
            <a:fillRect/>
          </a:stretch>
        </p:blipFill>
        <p:spPr>
          <a:xfrm>
            <a:off x="4661621" y="2706029"/>
            <a:ext cx="5606658" cy="5557755"/>
          </a:xfrm>
          <a:custGeom>
            <a:avLst/>
            <a:gdLst/>
            <a:ahLst/>
            <a:cxnLst>
              <a:cxn ang="0">
                <a:pos x="wd2" y="hd2"/>
              </a:cxn>
              <a:cxn ang="5400000">
                <a:pos x="wd2" y="hd2"/>
              </a:cxn>
              <a:cxn ang="10800000">
                <a:pos x="wd2" y="hd2"/>
              </a:cxn>
              <a:cxn ang="16200000">
                <a:pos x="wd2" y="hd2"/>
              </a:cxn>
            </a:cxnLst>
            <a:rect l="0" t="0" r="r" b="b"/>
            <a:pathLst>
              <a:path w="21419" h="21580" fill="norm" stroke="1" extrusionOk="0">
                <a:moveTo>
                  <a:pt x="10852" y="1"/>
                </a:moveTo>
                <a:cubicBezTo>
                  <a:pt x="8830" y="-17"/>
                  <a:pt x="6793" y="522"/>
                  <a:pt x="5025" y="1619"/>
                </a:cubicBezTo>
                <a:cubicBezTo>
                  <a:pt x="3004" y="2872"/>
                  <a:pt x="1327" y="5018"/>
                  <a:pt x="546" y="7353"/>
                </a:cubicBezTo>
                <a:cubicBezTo>
                  <a:pt x="-139" y="9400"/>
                  <a:pt x="-180" y="11621"/>
                  <a:pt x="428" y="13672"/>
                </a:cubicBezTo>
                <a:cubicBezTo>
                  <a:pt x="498" y="13909"/>
                  <a:pt x="545" y="14142"/>
                  <a:pt x="533" y="14192"/>
                </a:cubicBezTo>
                <a:cubicBezTo>
                  <a:pt x="517" y="14253"/>
                  <a:pt x="528" y="14277"/>
                  <a:pt x="569" y="14269"/>
                </a:cubicBezTo>
                <a:cubicBezTo>
                  <a:pt x="608" y="14260"/>
                  <a:pt x="627" y="14292"/>
                  <a:pt x="624" y="14364"/>
                </a:cubicBezTo>
                <a:cubicBezTo>
                  <a:pt x="621" y="14425"/>
                  <a:pt x="646" y="14492"/>
                  <a:pt x="680" y="14512"/>
                </a:cubicBezTo>
                <a:cubicBezTo>
                  <a:pt x="716" y="14534"/>
                  <a:pt x="730" y="14581"/>
                  <a:pt x="714" y="14632"/>
                </a:cubicBezTo>
                <a:cubicBezTo>
                  <a:pt x="700" y="14680"/>
                  <a:pt x="708" y="14717"/>
                  <a:pt x="734" y="14717"/>
                </a:cubicBezTo>
                <a:cubicBezTo>
                  <a:pt x="790" y="14717"/>
                  <a:pt x="1006" y="15195"/>
                  <a:pt x="974" y="15247"/>
                </a:cubicBezTo>
                <a:cubicBezTo>
                  <a:pt x="943" y="15298"/>
                  <a:pt x="1089" y="15599"/>
                  <a:pt x="1131" y="15572"/>
                </a:cubicBezTo>
                <a:cubicBezTo>
                  <a:pt x="1166" y="15550"/>
                  <a:pt x="1305" y="15786"/>
                  <a:pt x="1295" y="15850"/>
                </a:cubicBezTo>
                <a:cubicBezTo>
                  <a:pt x="1281" y="15936"/>
                  <a:pt x="1303" y="15996"/>
                  <a:pt x="1341" y="15973"/>
                </a:cubicBezTo>
                <a:cubicBezTo>
                  <a:pt x="1387" y="15944"/>
                  <a:pt x="1488" y="16109"/>
                  <a:pt x="1456" y="16162"/>
                </a:cubicBezTo>
                <a:cubicBezTo>
                  <a:pt x="1430" y="16206"/>
                  <a:pt x="1578" y="16441"/>
                  <a:pt x="1630" y="16440"/>
                </a:cubicBezTo>
                <a:cubicBezTo>
                  <a:pt x="1651" y="16439"/>
                  <a:pt x="1665" y="16466"/>
                  <a:pt x="1662" y="16500"/>
                </a:cubicBezTo>
                <a:cubicBezTo>
                  <a:pt x="1659" y="16534"/>
                  <a:pt x="1679" y="16559"/>
                  <a:pt x="1705" y="16554"/>
                </a:cubicBezTo>
                <a:cubicBezTo>
                  <a:pt x="1731" y="16549"/>
                  <a:pt x="1754" y="16587"/>
                  <a:pt x="1758" y="16640"/>
                </a:cubicBezTo>
                <a:cubicBezTo>
                  <a:pt x="1765" y="16753"/>
                  <a:pt x="2240" y="17401"/>
                  <a:pt x="2687" y="17908"/>
                </a:cubicBezTo>
                <a:cubicBezTo>
                  <a:pt x="3067" y="18340"/>
                  <a:pt x="3615" y="18848"/>
                  <a:pt x="4147" y="19261"/>
                </a:cubicBezTo>
                <a:cubicBezTo>
                  <a:pt x="4367" y="19432"/>
                  <a:pt x="4547" y="19591"/>
                  <a:pt x="4547" y="19613"/>
                </a:cubicBezTo>
                <a:cubicBezTo>
                  <a:pt x="4547" y="19635"/>
                  <a:pt x="4566" y="19641"/>
                  <a:pt x="4587" y="19628"/>
                </a:cubicBezTo>
                <a:cubicBezTo>
                  <a:pt x="4608" y="19615"/>
                  <a:pt x="4699" y="19673"/>
                  <a:pt x="4790" y="19758"/>
                </a:cubicBezTo>
                <a:cubicBezTo>
                  <a:pt x="4881" y="19842"/>
                  <a:pt x="4971" y="19913"/>
                  <a:pt x="4990" y="19916"/>
                </a:cubicBezTo>
                <a:cubicBezTo>
                  <a:pt x="5009" y="19919"/>
                  <a:pt x="5039" y="19925"/>
                  <a:pt x="5057" y="19929"/>
                </a:cubicBezTo>
                <a:cubicBezTo>
                  <a:pt x="5075" y="19932"/>
                  <a:pt x="5301" y="20054"/>
                  <a:pt x="5559" y="20198"/>
                </a:cubicBezTo>
                <a:cubicBezTo>
                  <a:pt x="6165" y="20538"/>
                  <a:pt x="6173" y="20544"/>
                  <a:pt x="6247" y="20607"/>
                </a:cubicBezTo>
                <a:cubicBezTo>
                  <a:pt x="6282" y="20636"/>
                  <a:pt x="6321" y="20649"/>
                  <a:pt x="6333" y="20636"/>
                </a:cubicBezTo>
                <a:cubicBezTo>
                  <a:pt x="6358" y="20611"/>
                  <a:pt x="7009" y="20862"/>
                  <a:pt x="7085" y="20926"/>
                </a:cubicBezTo>
                <a:cubicBezTo>
                  <a:pt x="7111" y="20947"/>
                  <a:pt x="7236" y="20993"/>
                  <a:pt x="7366" y="21029"/>
                </a:cubicBezTo>
                <a:cubicBezTo>
                  <a:pt x="7496" y="21065"/>
                  <a:pt x="7669" y="21117"/>
                  <a:pt x="7753" y="21143"/>
                </a:cubicBezTo>
                <a:cubicBezTo>
                  <a:pt x="8152" y="21268"/>
                  <a:pt x="9061" y="21462"/>
                  <a:pt x="9498" y="21516"/>
                </a:cubicBezTo>
                <a:cubicBezTo>
                  <a:pt x="9765" y="21549"/>
                  <a:pt x="10345" y="21576"/>
                  <a:pt x="10786" y="21579"/>
                </a:cubicBezTo>
                <a:cubicBezTo>
                  <a:pt x="11460" y="21583"/>
                  <a:pt x="11605" y="21574"/>
                  <a:pt x="11689" y="21514"/>
                </a:cubicBezTo>
                <a:cubicBezTo>
                  <a:pt x="11763" y="21461"/>
                  <a:pt x="11897" y="21441"/>
                  <a:pt x="12216" y="21439"/>
                </a:cubicBezTo>
                <a:cubicBezTo>
                  <a:pt x="12546" y="21436"/>
                  <a:pt x="12650" y="21421"/>
                  <a:pt x="12668" y="21373"/>
                </a:cubicBezTo>
                <a:cubicBezTo>
                  <a:pt x="12686" y="21325"/>
                  <a:pt x="12736" y="21317"/>
                  <a:pt x="12870" y="21339"/>
                </a:cubicBezTo>
                <a:cubicBezTo>
                  <a:pt x="12997" y="21359"/>
                  <a:pt x="13062" y="21351"/>
                  <a:pt x="13097" y="21306"/>
                </a:cubicBezTo>
                <a:cubicBezTo>
                  <a:pt x="13158" y="21230"/>
                  <a:pt x="13700" y="21090"/>
                  <a:pt x="13795" y="21128"/>
                </a:cubicBezTo>
                <a:cubicBezTo>
                  <a:pt x="13837" y="21144"/>
                  <a:pt x="13887" y="21123"/>
                  <a:pt x="13922" y="21075"/>
                </a:cubicBezTo>
                <a:cubicBezTo>
                  <a:pt x="13959" y="21023"/>
                  <a:pt x="14036" y="20995"/>
                  <a:pt x="14137" y="20995"/>
                </a:cubicBezTo>
                <a:cubicBezTo>
                  <a:pt x="14223" y="20995"/>
                  <a:pt x="14293" y="20979"/>
                  <a:pt x="14293" y="20960"/>
                </a:cubicBezTo>
                <a:cubicBezTo>
                  <a:pt x="14293" y="20906"/>
                  <a:pt x="14606" y="20786"/>
                  <a:pt x="14675" y="20813"/>
                </a:cubicBezTo>
                <a:cubicBezTo>
                  <a:pt x="14710" y="20826"/>
                  <a:pt x="14759" y="20808"/>
                  <a:pt x="14786" y="20773"/>
                </a:cubicBezTo>
                <a:cubicBezTo>
                  <a:pt x="14813" y="20738"/>
                  <a:pt x="15001" y="20636"/>
                  <a:pt x="15203" y="20547"/>
                </a:cubicBezTo>
                <a:cubicBezTo>
                  <a:pt x="17001" y="19751"/>
                  <a:pt x="18712" y="18232"/>
                  <a:pt x="19823" y="16446"/>
                </a:cubicBezTo>
                <a:cubicBezTo>
                  <a:pt x="20556" y="15267"/>
                  <a:pt x="21126" y="13678"/>
                  <a:pt x="21341" y="12211"/>
                </a:cubicBezTo>
                <a:cubicBezTo>
                  <a:pt x="21393" y="11852"/>
                  <a:pt x="21420" y="11275"/>
                  <a:pt x="21419" y="10703"/>
                </a:cubicBezTo>
                <a:cubicBezTo>
                  <a:pt x="21419" y="10131"/>
                  <a:pt x="21391" y="9561"/>
                  <a:pt x="21338" y="9214"/>
                </a:cubicBezTo>
                <a:cubicBezTo>
                  <a:pt x="21225" y="8486"/>
                  <a:pt x="20951" y="7432"/>
                  <a:pt x="20720" y="6841"/>
                </a:cubicBezTo>
                <a:cubicBezTo>
                  <a:pt x="19904" y="4745"/>
                  <a:pt x="18459" y="2954"/>
                  <a:pt x="16587" y="1719"/>
                </a:cubicBezTo>
                <a:cubicBezTo>
                  <a:pt x="14880" y="592"/>
                  <a:pt x="12873" y="18"/>
                  <a:pt x="10852" y="1"/>
                </a:cubicBezTo>
                <a:close/>
              </a:path>
            </a:pathLst>
          </a:cu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7 Of The Fastest Healthy Dinners"/>
          <p:cNvSpPr txBox="1"/>
          <p:nvPr>
            <p:ph type="title"/>
          </p:nvPr>
        </p:nvSpPr>
        <p:spPr>
          <a:xfrm>
            <a:off x="393558" y="588533"/>
            <a:ext cx="6794784" cy="783177"/>
          </a:xfrm>
          <a:prstGeom prst="rect">
            <a:avLst/>
          </a:prstGeom>
        </p:spPr>
        <p:txBody>
          <a:bodyPr/>
          <a:lstStyle/>
          <a:p>
            <a:pPr/>
            <a:r>
              <a:t>7 Of The Fastest Healthy Dinners</a:t>
            </a:r>
          </a:p>
        </p:txBody>
      </p:sp>
      <p:sp>
        <p:nvSpPr>
          <p:cNvPr id="170" name="When you're short on time but still want a healthy dinner, opting for quick and nutritious recipes is the way to go. Here are some ideas for the fastest healthy dinners from our test kitchen:…"/>
          <p:cNvSpPr txBox="1"/>
          <p:nvPr>
            <p:ph type="body" idx="1"/>
          </p:nvPr>
        </p:nvSpPr>
        <p:spPr>
          <a:xfrm>
            <a:off x="393558" y="1281229"/>
            <a:ext cx="6279604" cy="7106102"/>
          </a:xfrm>
          <a:prstGeom prst="rect">
            <a:avLst/>
          </a:prstGeom>
        </p:spPr>
        <p:txBody>
          <a:bodyPr/>
          <a:lstStyle/>
          <a:p>
            <a:pPr marL="0" indent="0" defTabSz="758951">
              <a:buClrTx/>
              <a:buSzTx/>
              <a:buFontTx/>
              <a:buNone/>
              <a:defRPr sz="1494"/>
            </a:pPr>
            <a:r>
              <a:t>When you're short on time but still want a healthy dinner, opting for quick and nutritious recipes is the way to go. Here are some ideas for the fastest healthy dinners from our test kitchen:</a:t>
            </a:r>
          </a:p>
          <a:p>
            <a:pPr marL="0" indent="0" defTabSz="758951">
              <a:buClrTx/>
              <a:buSzTx/>
              <a:buFontTx/>
              <a:buNone/>
              <a:defRPr sz="1494"/>
            </a:pPr>
          </a:p>
          <a:p>
            <a:pPr marL="199724" indent="-199724" defTabSz="758951">
              <a:spcBef>
                <a:spcPts val="1100"/>
              </a:spcBef>
              <a:buClrTx/>
              <a:buSzPct val="100000"/>
              <a:buFontTx/>
              <a:buAutoNum type="arabicPeriod" startAt="1"/>
              <a:defRPr sz="1079"/>
            </a:pPr>
            <a:r>
              <a:rPr b="1"/>
              <a:t>Protein and Veggie Foil Pocket Dinner</a:t>
            </a:r>
            <a:r>
              <a:t>: Place fish or chicken fillets on a aluminum foil, add your favorite vegetables like bell peppers, zucchini, and cherry tomatoes, season with herbs, lemon juice, and a drizzle of olive oil. Seal the foil to create a packet and bake or grill for about 15-20 minutes until the fish or chicken is cooked through and vegetables are tender.</a:t>
            </a:r>
          </a:p>
          <a:p>
            <a:pPr marL="199724" indent="-199724" defTabSz="758951">
              <a:spcBef>
                <a:spcPts val="1100"/>
              </a:spcBef>
              <a:buClrTx/>
              <a:buSzPct val="100000"/>
              <a:buFontTx/>
              <a:buAutoNum type="arabicPeriod" startAt="1"/>
              <a:defRPr sz="1079"/>
            </a:pPr>
            <a:r>
              <a:rPr b="1"/>
              <a:t>Stir-Fry:</a:t>
            </a:r>
            <a:r>
              <a:t> Stir-fries are quick and easy to make. Simply sauté your choice of lean protein (such as chicken, tofu, or shrimp) with vegetables (like broccoli, bell peppers, snap peas, and carrots) in a hot pan with a bit of oil. Season with soy sauce, garlic, ginger, and a sprinkle of sesame seeds. Serve over brown rice or quinoa for a complete meal.</a:t>
            </a:r>
          </a:p>
          <a:p>
            <a:pPr marL="199724" indent="-199724" defTabSz="758951">
              <a:spcBef>
                <a:spcPts val="1100"/>
              </a:spcBef>
              <a:buClrTx/>
              <a:buSzPct val="100000"/>
              <a:buFontTx/>
              <a:buAutoNum type="arabicPeriod" startAt="1"/>
              <a:defRPr sz="1079"/>
            </a:pPr>
            <a:r>
              <a:rPr b="1"/>
              <a:t>Vegetable Omelette: </a:t>
            </a:r>
            <a:r>
              <a:t>Whip up a vegetable omelette with eggs and your favorite veggies such as spinach, mushrooms, onions, and bell peppers. Add a sprinkle of herbs for extra flavor and serve with whole grain toast or a side salad.</a:t>
            </a:r>
          </a:p>
          <a:p>
            <a:pPr marL="199724" indent="-199724" defTabSz="758951">
              <a:spcBef>
                <a:spcPts val="1100"/>
              </a:spcBef>
              <a:buClrTx/>
              <a:buSzPct val="100000"/>
              <a:buFontTx/>
              <a:buAutoNum type="arabicPeriod" startAt="1"/>
              <a:defRPr sz="1079"/>
            </a:pPr>
            <a:r>
              <a:rPr b="1"/>
              <a:t>Grain Bowl: </a:t>
            </a:r>
            <a:r>
              <a:t>Cook quinoa or brown rice according to package instructions and let it cool. Toss cooked quinoa with chopped vegetables (cucumbers, cherry tomatoes, bell peppers, etc.), beans (such as black beans or chickpeas), herbs, a squeeze of lemon juice, and a drizzle of olive oil. Top with feta cheese or avocado for extra flavor.</a:t>
            </a:r>
          </a:p>
          <a:p>
            <a:pPr marL="199724" indent="-199724" defTabSz="758951">
              <a:spcBef>
                <a:spcPts val="1100"/>
              </a:spcBef>
              <a:buClrTx/>
              <a:buSzPct val="100000"/>
              <a:buFontTx/>
              <a:buAutoNum type="arabicPeriod" startAt="1"/>
              <a:defRPr sz="1079"/>
            </a:pPr>
            <a:r>
              <a:rPr b="1"/>
              <a:t>Tuna or Chickpea Salad</a:t>
            </a:r>
            <a:r>
              <a:t>: Mix canned tuna or chickpeas with diced celery, red onion, and a dollop of Greek yogurt or mayonnaise. Season with salt, pepper, and a squeeze of lemon juice. Serve over mixed greens or whole grain bread for a quick and satisfying meal.</a:t>
            </a:r>
          </a:p>
          <a:p>
            <a:pPr marL="199724" indent="-199724" defTabSz="758951">
              <a:spcBef>
                <a:spcPts val="1100"/>
              </a:spcBef>
              <a:buClrTx/>
              <a:buSzPct val="100000"/>
              <a:buFontTx/>
              <a:buAutoNum type="arabicPeriod" startAt="1"/>
              <a:defRPr sz="1079"/>
            </a:pPr>
            <a:r>
              <a:rPr b="1"/>
              <a:t>Pasta Primavera: </a:t>
            </a:r>
            <a:r>
              <a:t>Cook whole wheat pasta according to package instructions. In a separate pan, sauté a mix of vegetables such as cherry tomatoes, zucchini, bell peppers, and broccoli in olive oil with garlic and herbs. Toss cooked pasta with the vegetables, a splash of pasta water, and a sprinkle of Parmesan cheese.</a:t>
            </a:r>
          </a:p>
          <a:p>
            <a:pPr marL="199724" indent="-199724" defTabSz="758951">
              <a:spcBef>
                <a:spcPts val="1100"/>
              </a:spcBef>
              <a:buClrTx/>
              <a:buSzPct val="100000"/>
              <a:buFontTx/>
              <a:buAutoNum type="arabicPeriod" startAt="1"/>
              <a:defRPr sz="1079"/>
            </a:pPr>
            <a:r>
              <a:rPr b="1"/>
              <a:t>Burrito Bowl: </a:t>
            </a:r>
            <a:r>
              <a:t>Assemble a quick burrito bowl with cooked brown rice or quinoa, black beans, sautéed peppers and onions, salsa, avocado slices, and a dollop of Greek yogurt or sour cream. Customize with your favorite toppings and enjoy a nutritious and satisfying meal in minutes.</a:t>
            </a:r>
          </a:p>
          <a:p>
            <a:pPr marL="0" indent="0" defTabSz="758951">
              <a:spcBef>
                <a:spcPts val="1100"/>
              </a:spcBef>
              <a:buClrTx/>
              <a:buSzTx/>
              <a:buFontTx/>
              <a:buNone/>
              <a:defRPr sz="1079"/>
            </a:pPr>
            <a:r>
              <a:t>These are just a few ideas for fast and healthy dinners. Remember to keep your kitchen stocked with staple ingredients like eggs, tuna, frozen lean protein, salad, canned beans, whole grains, and frozen vegetables to make meal preparation even quicker.</a:t>
            </a:r>
          </a:p>
        </p:txBody>
      </p:sp>
      <p:pic>
        <p:nvPicPr>
          <p:cNvPr id="171" name="judyd_black_bean_burrito_on_plate_top_down_with_a_little_salad_8e9654e0-d591-4344-aa1f-eba084016075.png" descr="judyd_black_bean_burrito_on_plate_top_down_with_a_little_salad_8e9654e0-d591-4344-aa1f-eba084016075.png"/>
          <p:cNvPicPr>
            <a:picLocks noChangeAspect="1"/>
          </p:cNvPicPr>
          <p:nvPr/>
        </p:nvPicPr>
        <p:blipFill>
          <a:blip r:embed="rId2">
            <a:extLst/>
          </a:blip>
          <a:stretch>
            <a:fillRect/>
          </a:stretch>
        </p:blipFill>
        <p:spPr>
          <a:xfrm>
            <a:off x="2433073" y="8396538"/>
            <a:ext cx="2200573" cy="220057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